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50"/>
  </p:notesMasterIdLst>
  <p:sldIdLst>
    <p:sldId id="257" r:id="rId2"/>
    <p:sldId id="258" r:id="rId3"/>
    <p:sldId id="261" r:id="rId4"/>
    <p:sldId id="303" r:id="rId5"/>
    <p:sldId id="304" r:id="rId6"/>
    <p:sldId id="326" r:id="rId7"/>
    <p:sldId id="325" r:id="rId8"/>
    <p:sldId id="270" r:id="rId9"/>
    <p:sldId id="260" r:id="rId10"/>
    <p:sldId id="263" r:id="rId11"/>
    <p:sldId id="267" r:id="rId12"/>
    <p:sldId id="266" r:id="rId13"/>
    <p:sldId id="268" r:id="rId14"/>
    <p:sldId id="308" r:id="rId15"/>
    <p:sldId id="327" r:id="rId16"/>
    <p:sldId id="620" r:id="rId17"/>
    <p:sldId id="621" r:id="rId18"/>
    <p:sldId id="330" r:id="rId19"/>
    <p:sldId id="331" r:id="rId20"/>
    <p:sldId id="332" r:id="rId21"/>
    <p:sldId id="333" r:id="rId22"/>
    <p:sldId id="334" r:id="rId23"/>
    <p:sldId id="335" r:id="rId24"/>
    <p:sldId id="265" r:id="rId25"/>
    <p:sldId id="622" r:id="rId26"/>
    <p:sldId id="626" r:id="rId27"/>
    <p:sldId id="315" r:id="rId28"/>
    <p:sldId id="637" r:id="rId29"/>
    <p:sldId id="277" r:id="rId30"/>
    <p:sldId id="630" r:id="rId31"/>
    <p:sldId id="321" r:id="rId32"/>
    <p:sldId id="633" r:id="rId33"/>
    <p:sldId id="280" r:id="rId34"/>
    <p:sldId id="631" r:id="rId35"/>
    <p:sldId id="322" r:id="rId36"/>
    <p:sldId id="323" r:id="rId37"/>
    <p:sldId id="282" r:id="rId38"/>
    <p:sldId id="635" r:id="rId39"/>
    <p:sldId id="634" r:id="rId40"/>
    <p:sldId id="283" r:id="rId41"/>
    <p:sldId id="284" r:id="rId42"/>
    <p:sldId id="285" r:id="rId43"/>
    <p:sldId id="287" r:id="rId44"/>
    <p:sldId id="290" r:id="rId45"/>
    <p:sldId id="636" r:id="rId46"/>
    <p:sldId id="619" r:id="rId47"/>
    <p:sldId id="301" r:id="rId48"/>
    <p:sldId id="628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B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96"/>
    <p:restoredTop sz="93908"/>
  </p:normalViewPr>
  <p:slideViewPr>
    <p:cSldViewPr snapToGrid="0" snapToObjects="1" showGuides="1">
      <p:cViewPr varScale="1">
        <p:scale>
          <a:sx n="144" d="100"/>
          <a:sy n="144" d="100"/>
        </p:scale>
        <p:origin x="208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02T13:28:54.6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25552 3149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02T19:35:41.8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4882 8108 24575,'35'0'0,"-1"0"0,24 0 0,-23 0 0,1 0 0,14 0 0,-27 9 0,-4-6 0,-10 6 0,-7 0 0,17-7 0,-17 8 0,7-10 0,-9 0 0,0 9 0,9-7 0,-6 7 0,6-9 0,-9 9 0,0-6 0,0 6 0,0 0 0,0-7 0,0 8 0,0-1 0,-9 11 0,-3 3 0,-9 16 0,1-6 0,-1 17 0,0-6 0,11-9 0,0-1 0,-11 3 0,11-4 0,-1 0 0,-9 2 0,8 6 0,-6-2 0,15-16 0,-15 7 0,16-18 0,-7 6 0,9-16 0,0 7 0,0-9 0,0 0 0</inkml:trace>
  <inkml:trace contextRef="#ctx0" brushRef="#br0" timeOffset="1001">4923 8418 24575,'49'0'0,"-18"0"0,2 0 0,1 0 0,-1 0 0,-2 0 0,-2 0 0,0 0 0,-8 0 0,0 0 0,0 0 0,-1 0 0,10 0 0,-7 0 0,16 0 0,-16 0 0,7 0 0,-9 0 0,-10 0 0,8 0 0,-17 0 0,16 0 0,-15 0 0,6 0 0,-9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02T13:52:11.9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19486 10466 24575,'0'0'0</inkml:trace>
</inkml:ink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jpg>
</file>

<file path=ppt/media/image23.tiff>
</file>

<file path=ppt/media/image24.tiff>
</file>

<file path=ppt/media/image25.png>
</file>

<file path=ppt/media/image25.tiff>
</file>

<file path=ppt/media/image26.tiff>
</file>

<file path=ppt/media/image27.tiff>
</file>

<file path=ppt/media/image28.tiff>
</file>

<file path=ppt/media/image29.tiff>
</file>

<file path=ppt/media/image3.jpg>
</file>

<file path=ppt/media/image30.tiff>
</file>

<file path=ppt/media/image31.png>
</file>

<file path=ppt/media/image31.tiff>
</file>

<file path=ppt/media/image32.tiff>
</file>

<file path=ppt/media/image33.png>
</file>

<file path=ppt/media/image34.jpe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74AD6E-127A-2144-9B3C-5E3BF803E20D}" type="datetimeFigureOut">
              <a:rPr lang="en-US" smtClean="0"/>
              <a:t>9/2/20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0B7716-36DB-2D49-AA17-2865D7B13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122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lockwork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B7716-36DB-2D49-AA17-2865D7B1381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5753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Stonehedge</a:t>
            </a:r>
            <a:r>
              <a:rPr lang="en-US" dirty="0"/>
              <a:t>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3000 BC to 2000 BC. astronomical significance of the site for its people, are a matter of speculation and debate.</a:t>
            </a: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Antikithira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mechanism 150 and 100 BC It is a complex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Clockwork"/>
              </a:rPr>
              <a:t>clockwork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mechanism composed of at least 30 meshing bronze gears.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B7716-36DB-2D49-AA17-2865D7B1381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9812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Eniac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B7716-36DB-2D49-AA17-2865D7B1381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6599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Eniac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B7716-36DB-2D49-AA17-2865D7B1381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359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94902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sz="3400" b="0" i="0" baseline="0">
                <a:solidFill>
                  <a:srgbClr val="464646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r>
              <a:rPr lang="en-US"/>
              <a:t>Lecture #: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EB507-FC84-BF4D-B358-11DDCDC7FC2B}" type="datetime1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AD29F1E6-0A42-6342-8A19-FA364A33AB3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82800" y="2958528"/>
            <a:ext cx="802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arla" charset="0"/>
                <a:ea typeface="Karla" charset="0"/>
                <a:cs typeface="Karla" charset="0"/>
              </a:rPr>
              <a:t>CS109A Introduction to Data Science</a:t>
            </a:r>
            <a:endParaRPr lang="en-US" sz="24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pPr algn="ctr"/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 Protopapas,</a:t>
            </a:r>
            <a:r>
              <a:rPr lang="en-US" sz="2400" b="0" i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Kevin Rader and Chris Tanner</a:t>
            </a:r>
          </a:p>
        </p:txBody>
      </p:sp>
      <p:grpSp>
        <p:nvGrpSpPr>
          <p:cNvPr id="12" name="Group 11"/>
          <p:cNvGrpSpPr>
            <a:grpSpLocks noChangeAspect="1"/>
          </p:cNvGrpSpPr>
          <p:nvPr/>
        </p:nvGrpSpPr>
        <p:grpSpPr>
          <a:xfrm>
            <a:off x="4475134" y="4428549"/>
            <a:ext cx="3154320" cy="1764795"/>
            <a:chOff x="3383860" y="4092499"/>
            <a:chExt cx="1774304" cy="1102997"/>
          </a:xfrm>
        </p:grpSpPr>
        <p:pic>
          <p:nvPicPr>
            <p:cNvPr id="13" name="Picture 12" descr="iacs.png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3860" y="4092501"/>
              <a:ext cx="874886" cy="1102995"/>
            </a:xfrm>
            <a:prstGeom prst="rect">
              <a:avLst/>
            </a:prstGeom>
          </p:spPr>
        </p:pic>
        <p:pic>
          <p:nvPicPr>
            <p:cNvPr id="14" name="Picture 13" descr="harvard.png"/>
            <p:cNvPicPr>
              <a:picLocks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3769" y="4092499"/>
              <a:ext cx="874395" cy="1102995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4" indent="0">
              <a:buNone/>
              <a:defRPr sz="2400"/>
            </a:lvl3pPr>
            <a:lvl4pPr marL="1371545" indent="0">
              <a:buNone/>
              <a:defRPr sz="2000"/>
            </a:lvl4pPr>
            <a:lvl5pPr marL="1828727" indent="0">
              <a:buNone/>
              <a:defRPr sz="2000"/>
            </a:lvl5pPr>
            <a:lvl6pPr marL="2285909" indent="0">
              <a:buNone/>
              <a:defRPr sz="2000"/>
            </a:lvl6pPr>
            <a:lvl7pPr marL="2743091" indent="0">
              <a:buNone/>
              <a:defRPr sz="2000"/>
            </a:lvl7pPr>
            <a:lvl8pPr marL="3200272" indent="0">
              <a:buNone/>
              <a:defRPr sz="2000"/>
            </a:lvl8pPr>
            <a:lvl9pPr marL="3657454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FD8DE-4F31-844F-B3CF-99A3B8043477}" type="datetime1">
              <a:rPr lang="en-US" smtClean="0"/>
              <a:t>9/2/20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596482"/>
            <a:ext cx="10972800" cy="211114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295E9-3ED6-674B-ACCD-ACF6C1C11880}" type="datetime1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C4199-40CE-5A42-87E1-00304B60A924}" type="datetime1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6AAA-7C75-FB4B-8EA1-06B22787237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377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" y="216531"/>
            <a:ext cx="11493416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>
                <a:solidFill>
                  <a:srgbClr val="46464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AD29F1E6-0A42-6342-8A19-FA364A33AB30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7" name="Picture 6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8" name="Picture 7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cxnSp>
        <p:nvCxnSpPr>
          <p:cNvPr id="10" name="Straight Connector 9"/>
          <p:cNvCxnSpPr/>
          <p:nvPr/>
        </p:nvCxnSpPr>
        <p:spPr>
          <a:xfrm>
            <a:off x="0" y="789856"/>
            <a:ext cx="12192000" cy="0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015746" y="6400800"/>
            <a:ext cx="22878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951" y="357487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AD29F1E6-0A42-6342-8A19-FA364A33AB30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2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9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7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AA6F5-6059-4A40-9B2E-8FB0AE5E16B1}" type="datetime1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AD29F1E6-0A42-6342-8A19-FA364A33AB30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 Protopapas</a:t>
            </a:r>
          </a:p>
        </p:txBody>
      </p:sp>
      <p:grpSp>
        <p:nvGrpSpPr>
          <p:cNvPr id="13" name="Group 12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4" name="Picture 13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5" name="Picture 14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AD29F1E6-0A42-6342-8A19-FA364A33AB30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6" name="Picture 15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7" name="Picture 16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9958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AD29F1E6-0A42-6342-8A19-FA364A33AB30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11" name="Group 10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2" name="Picture 11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AD29F1E6-0A42-6342-8A19-FA364A33AB3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0" name="Picture 9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1" name="Picture 10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1E55E-E805-534B-9A7F-BEE5E4E65F69}" type="datetime1">
              <a:rPr lang="en-US" smtClean="0"/>
              <a:t>9/2/20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D59533-EF78-7347-89B8-58E6CADD0DBD}" type="datetime1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9F1E6-0A42-6342-8A19-FA364A33A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700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</p:sldLayoutIdLst>
  <p:hf hdr="0" ftr="0" dt="0"/>
  <p:txStyles>
    <p:titleStyle>
      <a:lvl1pPr algn="ctr" defTabSz="457182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Karla"/>
          <a:ea typeface="+mj-ea"/>
          <a:cs typeface="Karla"/>
        </a:defRPr>
      </a:lvl1pPr>
    </p:titleStyle>
    <p:bodyStyle>
      <a:lvl1pPr marL="342887" indent="-342887" algn="l" defTabSz="457182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20" indent="-285738" algn="l" defTabSz="457182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45718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457182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7" indent="-228590" algn="l" defTabSz="457182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4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customXml" Target="../ink/ink1.xml"/><Relationship Id="rId4" Type="http://schemas.openxmlformats.org/officeDocument/2006/relationships/image" Target="../media/image24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tif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mailto:cs109a2019@gmail.com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tiff"/><Relationship Id="rId4" Type="http://schemas.openxmlformats.org/officeDocument/2006/relationships/image" Target="../media/image31.tif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forms/d/e/1FAIpQLSfIsQyxdCwUCbJmyWyotp30anrKsuGHfIHt-DQEKMnK8iE4TA/viewform" TargetMode="External"/><Relationship Id="rId2" Type="http://schemas.openxmlformats.org/officeDocument/2006/relationships/hyperlink" Target="https://canvas.harvard.edu/courses/74056/quizzes/182045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#1: Introduction to CS109A</a:t>
            </a:r>
            <a:br>
              <a:rPr lang="en-US" dirty="0"/>
            </a:br>
            <a:r>
              <a:rPr lang="en-US" sz="2000" dirty="0"/>
              <a:t>aka STAT121A, AC209A, </a:t>
            </a:r>
            <a:r>
              <a:rPr lang="mr-IN" sz="2000" dirty="0"/>
              <a:t>CSCIE-109A</a:t>
            </a:r>
            <a:br>
              <a:rPr lang="mr-IN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915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Long time ago (thousands of years) science was only</a:t>
            </a:r>
          </a:p>
          <a:p>
            <a:r>
              <a:rPr lang="en-US" dirty="0"/>
              <a:t>empirical and people counted stars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04743F-DDD9-114E-829E-B154EA31F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3612" y="2432326"/>
            <a:ext cx="5303103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037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Long time ago (thousands of years) science was only</a:t>
            </a:r>
          </a:p>
          <a:p>
            <a:r>
              <a:rPr lang="en-US" dirty="0"/>
              <a:t>empirical and people counted stars or crops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11</a:t>
            </a:fld>
            <a:endParaRPr lang="en-US"/>
          </a:p>
        </p:txBody>
      </p:sp>
      <p:pic>
        <p:nvPicPr>
          <p:cNvPr id="7" name="Picture 6" descr="A close up of a plant&#10;&#10;Description automatically generated">
            <a:extLst>
              <a:ext uri="{FF2B5EF4-FFF2-40B4-BE49-F238E27FC236}">
                <a16:creationId xmlns:a16="http://schemas.microsoft.com/office/drawing/2014/main" id="{53D1D33E-960E-A445-8427-28708C643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9150" y="2507698"/>
            <a:ext cx="5473700" cy="364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982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/>
              <a:t>Long time ago (thousands of years) science was only</a:t>
            </a:r>
          </a:p>
          <a:p>
            <a:r>
              <a:rPr lang="en-US" sz="2600" dirty="0"/>
              <a:t>empirical and people counted stars or crops and used the data to create machines to describe the phenomena</a:t>
            </a:r>
          </a:p>
          <a:p>
            <a:endParaRPr lang="en-US" sz="2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12</a:t>
            </a:fld>
            <a:endParaRPr lang="en-US"/>
          </a:p>
        </p:txBody>
      </p:sp>
      <p:pic>
        <p:nvPicPr>
          <p:cNvPr id="9" name="Picture 8" descr="A picture containing building, cake, photo, table&#10;&#10;Description automatically generated">
            <a:extLst>
              <a:ext uri="{FF2B5EF4-FFF2-40B4-BE49-F238E27FC236}">
                <a16:creationId xmlns:a16="http://schemas.microsoft.com/office/drawing/2014/main" id="{416CADC6-F9BC-F045-A992-544C5BA8B1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7096" y="2866571"/>
            <a:ext cx="7553739" cy="3120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3178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/>
              <a:t>Few hundred years: theoretical approaches, try to derive</a:t>
            </a:r>
          </a:p>
          <a:p>
            <a:r>
              <a:rPr lang="en-US" sz="2600" dirty="0"/>
              <a:t>equations to describe general phenomena.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8969" y="2659062"/>
            <a:ext cx="78359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982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14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CBAC4D-D0FA-7442-8170-F67E30CA36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About a hundred years ago: computational approaches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918FC9-FC0B-4A48-8611-04B2EAB70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156" y="2205873"/>
            <a:ext cx="4416142" cy="33694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4EF837-2110-5841-B248-531D38CB8E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2575" y="2183647"/>
            <a:ext cx="4363825" cy="3413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851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CC00436-D378-E748-A95D-C2703F7F6C55}"/>
              </a:ext>
            </a:extLst>
          </p:cNvPr>
          <p:cNvSpPr txBox="1">
            <a:spLocks/>
          </p:cNvSpPr>
          <p:nvPr/>
        </p:nvSpPr>
        <p:spPr>
          <a:xfrm>
            <a:off x="5126223" y="3142011"/>
            <a:ext cx="5935280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Inter-disciplinary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Data and task focused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Resource aware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Adaptable to changes in the environment and needs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50DF5AC-E123-3F4C-8FF2-398DCC4EBA7B}"/>
              </a:ext>
            </a:extLst>
          </p:cNvPr>
          <p:cNvSpPr txBox="1">
            <a:spLocks/>
          </p:cNvSpPr>
          <p:nvPr/>
        </p:nvSpPr>
        <p:spPr>
          <a:xfrm>
            <a:off x="695683" y="938793"/>
            <a:ext cx="10985773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And then …. data science</a:t>
            </a:r>
          </a:p>
          <a:p>
            <a:r>
              <a:rPr lang="en-US" dirty="0"/>
              <a:t>In both data science and machine learning we extract pattern and insights from data.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363066-FB52-3F47-AC5A-0336239F9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44" y="2544657"/>
            <a:ext cx="4615679" cy="4221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1615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15399-9CBD-CA43-B912-E97689B50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Potential of Data Science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8F8FEE-5345-4C4B-A786-7F9823A74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16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54B32A3-012D-EA4C-A771-65D5A013EF9C}"/>
              </a:ext>
            </a:extLst>
          </p:cNvPr>
          <p:cNvSpPr txBox="1">
            <a:spLocks/>
          </p:cNvSpPr>
          <p:nvPr/>
        </p:nvSpPr>
        <p:spPr>
          <a:xfrm>
            <a:off x="1504457" y="831228"/>
            <a:ext cx="3801202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Disease Diagnosis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7CC6E2B-B15D-5345-AE95-455F1C403F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4963" y="1291822"/>
            <a:ext cx="3425934" cy="203447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DCAD06B-CA0A-F34F-9329-574CA97CE8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962" y="4130563"/>
            <a:ext cx="3641211" cy="203447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8C462CA-7C5E-C145-AD0F-70DBA5C05E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0782" y="1214866"/>
            <a:ext cx="3276315" cy="192183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D53489F-7F8C-2842-9935-D08BB017AE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3384" y="3992322"/>
            <a:ext cx="3534159" cy="2156042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C9A3417-5B92-C440-BABE-0C9051CB9352}"/>
              </a:ext>
            </a:extLst>
          </p:cNvPr>
          <p:cNvSpPr txBox="1">
            <a:spLocks/>
          </p:cNvSpPr>
          <p:nvPr/>
        </p:nvSpPr>
        <p:spPr>
          <a:xfrm>
            <a:off x="7621342" y="3482466"/>
            <a:ext cx="3801202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Agriculture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C745EAE-E651-614F-9BD3-98BD27F4A81E}"/>
              </a:ext>
            </a:extLst>
          </p:cNvPr>
          <p:cNvSpPr txBox="1">
            <a:spLocks/>
          </p:cNvSpPr>
          <p:nvPr/>
        </p:nvSpPr>
        <p:spPr>
          <a:xfrm>
            <a:off x="1613640" y="3692541"/>
            <a:ext cx="3801202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Drug Discovery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C445533-2718-6C44-85C8-E70B131C5027}"/>
              </a:ext>
            </a:extLst>
          </p:cNvPr>
          <p:cNvSpPr txBox="1">
            <a:spLocks/>
          </p:cNvSpPr>
          <p:nvPr/>
        </p:nvSpPr>
        <p:spPr>
          <a:xfrm>
            <a:off x="796291" y="3326294"/>
            <a:ext cx="4618551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Detecting malaria from blood smears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AA73A9E-BFD8-6844-B68A-25A7037FCA1E}"/>
              </a:ext>
            </a:extLst>
          </p:cNvPr>
          <p:cNvSpPr txBox="1">
            <a:spLocks/>
          </p:cNvSpPr>
          <p:nvPr/>
        </p:nvSpPr>
        <p:spPr>
          <a:xfrm>
            <a:off x="971841" y="6130253"/>
            <a:ext cx="4965972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Quickly discovering new drugs for COVID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184C158-E599-3F48-9765-7E06937E2FE1}"/>
              </a:ext>
            </a:extLst>
          </p:cNvPr>
          <p:cNvSpPr txBox="1">
            <a:spLocks/>
          </p:cNvSpPr>
          <p:nvPr/>
        </p:nvSpPr>
        <p:spPr>
          <a:xfrm>
            <a:off x="6096000" y="3214797"/>
            <a:ext cx="5418369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Predicting and planning for resource needs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718EF2-5C8F-3440-B28C-CE53E1539A2F}"/>
              </a:ext>
            </a:extLst>
          </p:cNvPr>
          <p:cNvSpPr txBox="1">
            <a:spLocks/>
          </p:cNvSpPr>
          <p:nvPr/>
        </p:nvSpPr>
        <p:spPr>
          <a:xfrm>
            <a:off x="7496385" y="6148364"/>
            <a:ext cx="5418369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Precision agriculture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6E0BF71-0614-784E-96A9-9E11D8B56DD5}"/>
              </a:ext>
            </a:extLst>
          </p:cNvPr>
          <p:cNvSpPr txBox="1">
            <a:spLocks/>
          </p:cNvSpPr>
          <p:nvPr/>
        </p:nvSpPr>
        <p:spPr>
          <a:xfrm>
            <a:off x="7350848" y="792179"/>
            <a:ext cx="3801202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Urban Planning</a:t>
            </a:r>
          </a:p>
        </p:txBody>
      </p:sp>
    </p:spTree>
    <p:extLst>
      <p:ext uri="{BB962C8B-B14F-4D97-AF65-F5344CB8AC3E}">
        <p14:creationId xmlns:p14="http://schemas.microsoft.com/office/powerpoint/2010/main" val="42787018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BA936947-52DD-FC4E-BEFA-C5ACAE7733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57" y="871073"/>
            <a:ext cx="4622515" cy="44491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5395175-A997-B148-A56A-9737B38E8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6230" y="871073"/>
            <a:ext cx="7295770" cy="44183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515399-9CBD-CA43-B912-E97689B50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Potential of Data Science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8F8FEE-5345-4C4B-A786-7F9823A74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17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54B32A3-012D-EA4C-A771-65D5A013EF9C}"/>
              </a:ext>
            </a:extLst>
          </p:cNvPr>
          <p:cNvSpPr txBox="1">
            <a:spLocks/>
          </p:cNvSpPr>
          <p:nvPr/>
        </p:nvSpPr>
        <p:spPr>
          <a:xfrm>
            <a:off x="888751" y="1106959"/>
            <a:ext cx="3801202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Gender Bias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3119B2F-F8F9-AE42-999D-B203B4697059}"/>
              </a:ext>
            </a:extLst>
          </p:cNvPr>
          <p:cNvSpPr txBox="1">
            <a:spLocks/>
          </p:cNvSpPr>
          <p:nvPr/>
        </p:nvSpPr>
        <p:spPr>
          <a:xfrm>
            <a:off x="7431513" y="1207167"/>
            <a:ext cx="3801202" cy="64374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Racial Bias  </a:t>
            </a:r>
          </a:p>
        </p:txBody>
      </p:sp>
      <p:pic>
        <p:nvPicPr>
          <p:cNvPr id="6" name="Picture 5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96F809DC-0F32-D441-A6AC-2E25CD35C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0561" y="1767088"/>
            <a:ext cx="6004868" cy="30679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4DF0198-551D-8949-8513-7B2177C4AD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571" y="1921208"/>
            <a:ext cx="3525228" cy="315296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D21FEBC-5A8F-D34D-88AB-1ABB25E379C7}"/>
              </a:ext>
            </a:extLst>
          </p:cNvPr>
          <p:cNvSpPr txBox="1"/>
          <p:nvPr/>
        </p:nvSpPr>
        <p:spPr>
          <a:xfrm>
            <a:off x="600519" y="5257894"/>
            <a:ext cx="40201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Some DS models for evaluate job applications show bias in favor of male candidate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20CC40-BCA5-5343-AD53-97EF55A254C7}"/>
              </a:ext>
            </a:extLst>
          </p:cNvPr>
          <p:cNvSpPr txBox="1"/>
          <p:nvPr/>
        </p:nvSpPr>
        <p:spPr>
          <a:xfrm>
            <a:off x="6096000" y="5143001"/>
            <a:ext cx="40201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Risk models used in US courts have  shown to be biased against non-white defendants</a:t>
            </a:r>
          </a:p>
        </p:txBody>
      </p:sp>
    </p:spTree>
    <p:extLst>
      <p:ext uri="{BB962C8B-B14F-4D97-AF65-F5344CB8AC3E}">
        <p14:creationId xmlns:p14="http://schemas.microsoft.com/office/powerpoint/2010/main" val="34782157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C1D4B-78E1-FE49-8162-D80594403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982A2-01F4-9740-97F8-2A1D666322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13" y="983807"/>
            <a:ext cx="4764196" cy="626328"/>
          </a:xfrm>
        </p:spPr>
        <p:txBody>
          <a:bodyPr/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The Data Science Process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B646AA-94DE-214F-8E64-56064F45F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18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036DB2-A2A1-0042-86DF-7D4F6BBBC6D6}"/>
              </a:ext>
            </a:extLst>
          </p:cNvPr>
          <p:cNvSpPr/>
          <p:nvPr/>
        </p:nvSpPr>
        <p:spPr>
          <a:xfrm>
            <a:off x="1237736" y="1751083"/>
            <a:ext cx="3955551" cy="7191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Ask an interesting question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D37DB1-E011-E644-9F3F-EE1F5B8F3AB4}"/>
              </a:ext>
            </a:extLst>
          </p:cNvPr>
          <p:cNvSpPr/>
          <p:nvPr/>
        </p:nvSpPr>
        <p:spPr>
          <a:xfrm>
            <a:off x="1237736" y="2613517"/>
            <a:ext cx="3955551" cy="7191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8766F4-65BA-DA4A-85B0-7810114988D4}"/>
              </a:ext>
            </a:extLst>
          </p:cNvPr>
          <p:cNvSpPr/>
          <p:nvPr/>
        </p:nvSpPr>
        <p:spPr>
          <a:xfrm>
            <a:off x="1237735" y="3475951"/>
            <a:ext cx="3955551" cy="71919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3A4A934-DB58-9848-BC6E-D3C2761F917A}"/>
              </a:ext>
            </a:extLst>
          </p:cNvPr>
          <p:cNvSpPr/>
          <p:nvPr/>
        </p:nvSpPr>
        <p:spPr>
          <a:xfrm>
            <a:off x="1237734" y="4336090"/>
            <a:ext cx="3955551" cy="7191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D5EE47-9B54-8041-89A0-721E69547709}"/>
              </a:ext>
            </a:extLst>
          </p:cNvPr>
          <p:cNvSpPr/>
          <p:nvPr/>
        </p:nvSpPr>
        <p:spPr>
          <a:xfrm>
            <a:off x="1237734" y="5196229"/>
            <a:ext cx="3955551" cy="71919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25760A-CC66-B344-A546-7DE10EB2173E}"/>
              </a:ext>
            </a:extLst>
          </p:cNvPr>
          <p:cNvSpPr/>
          <p:nvPr/>
        </p:nvSpPr>
        <p:spPr>
          <a:xfrm>
            <a:off x="2330651" y="2742279"/>
            <a:ext cx="17697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Get the Data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2609DB-0EE5-654B-BDCF-DC953EFB6A7E}"/>
              </a:ext>
            </a:extLst>
          </p:cNvPr>
          <p:cNvSpPr/>
          <p:nvPr/>
        </p:nvSpPr>
        <p:spPr>
          <a:xfrm>
            <a:off x="2087378" y="3629431"/>
            <a:ext cx="22562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Explore the Data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036C9A-CBB7-F643-A1D1-D80FAE63D06F}"/>
              </a:ext>
            </a:extLst>
          </p:cNvPr>
          <p:cNvSpPr/>
          <p:nvPr/>
        </p:nvSpPr>
        <p:spPr>
          <a:xfrm>
            <a:off x="2149478" y="4464853"/>
            <a:ext cx="21320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Model the Data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DB6A224-4C3B-4B45-9275-560AFE7B89FC}"/>
              </a:ext>
            </a:extLst>
          </p:cNvPr>
          <p:cNvSpPr/>
          <p:nvPr/>
        </p:nvSpPr>
        <p:spPr>
          <a:xfrm>
            <a:off x="1290076" y="5355769"/>
            <a:ext cx="38508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Communicate/Visualize the Results</a:t>
            </a:r>
          </a:p>
        </p:txBody>
      </p:sp>
    </p:spTree>
    <p:extLst>
      <p:ext uri="{BB962C8B-B14F-4D97-AF65-F5344CB8AC3E}">
        <p14:creationId xmlns:p14="http://schemas.microsoft.com/office/powerpoint/2010/main" val="24040361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C1D4B-78E1-FE49-8162-D80594403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982A2-01F4-9740-97F8-2A1D666322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13" y="983807"/>
            <a:ext cx="4764196" cy="626328"/>
          </a:xfrm>
        </p:spPr>
        <p:txBody>
          <a:bodyPr/>
          <a:lstStyle/>
          <a:p>
            <a:r>
              <a:rPr lang="en-US" dirty="0"/>
              <a:t>The Data Science Process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B646AA-94DE-214F-8E64-56064F45F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19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036DB2-A2A1-0042-86DF-7D4F6BBBC6D6}"/>
              </a:ext>
            </a:extLst>
          </p:cNvPr>
          <p:cNvSpPr/>
          <p:nvPr/>
        </p:nvSpPr>
        <p:spPr>
          <a:xfrm>
            <a:off x="1237736" y="1751083"/>
            <a:ext cx="3955551" cy="7191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Ask an interesting question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D37DB1-E011-E644-9F3F-EE1F5B8F3AB4}"/>
              </a:ext>
            </a:extLst>
          </p:cNvPr>
          <p:cNvSpPr/>
          <p:nvPr/>
        </p:nvSpPr>
        <p:spPr>
          <a:xfrm>
            <a:off x="1237736" y="2613517"/>
            <a:ext cx="3955551" cy="7191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8766F4-65BA-DA4A-85B0-7810114988D4}"/>
              </a:ext>
            </a:extLst>
          </p:cNvPr>
          <p:cNvSpPr/>
          <p:nvPr/>
        </p:nvSpPr>
        <p:spPr>
          <a:xfrm>
            <a:off x="1237735" y="3475951"/>
            <a:ext cx="3955551" cy="71919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3A4A934-DB58-9848-BC6E-D3C2761F917A}"/>
              </a:ext>
            </a:extLst>
          </p:cNvPr>
          <p:cNvSpPr/>
          <p:nvPr/>
        </p:nvSpPr>
        <p:spPr>
          <a:xfrm>
            <a:off x="1237734" y="4336090"/>
            <a:ext cx="3955551" cy="7191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D5EE47-9B54-8041-89A0-721E69547709}"/>
              </a:ext>
            </a:extLst>
          </p:cNvPr>
          <p:cNvSpPr/>
          <p:nvPr/>
        </p:nvSpPr>
        <p:spPr>
          <a:xfrm>
            <a:off x="1237734" y="5196229"/>
            <a:ext cx="3955551" cy="71919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25760A-CC66-B344-A546-7DE10EB2173E}"/>
              </a:ext>
            </a:extLst>
          </p:cNvPr>
          <p:cNvSpPr/>
          <p:nvPr/>
        </p:nvSpPr>
        <p:spPr>
          <a:xfrm>
            <a:off x="2330651" y="2742279"/>
            <a:ext cx="17697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Get the Data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2609DB-0EE5-654B-BDCF-DC953EFB6A7E}"/>
              </a:ext>
            </a:extLst>
          </p:cNvPr>
          <p:cNvSpPr/>
          <p:nvPr/>
        </p:nvSpPr>
        <p:spPr>
          <a:xfrm>
            <a:off x="2087378" y="3629431"/>
            <a:ext cx="22562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Explore the Data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036C9A-CBB7-F643-A1D1-D80FAE63D06F}"/>
              </a:ext>
            </a:extLst>
          </p:cNvPr>
          <p:cNvSpPr/>
          <p:nvPr/>
        </p:nvSpPr>
        <p:spPr>
          <a:xfrm>
            <a:off x="2149478" y="4464853"/>
            <a:ext cx="21320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Model the Data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DB6A224-4C3B-4B45-9275-560AFE7B89FC}"/>
              </a:ext>
            </a:extLst>
          </p:cNvPr>
          <p:cNvSpPr/>
          <p:nvPr/>
        </p:nvSpPr>
        <p:spPr>
          <a:xfrm>
            <a:off x="1290076" y="5355769"/>
            <a:ext cx="38508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Communicate/Visualize the Results</a:t>
            </a:r>
          </a:p>
        </p:txBody>
      </p:sp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E9AA184A-FC15-1B42-81D6-2B2C751FB91A}"/>
              </a:ext>
            </a:extLst>
          </p:cNvPr>
          <p:cNvSpPr/>
          <p:nvPr/>
        </p:nvSpPr>
        <p:spPr>
          <a:xfrm rot="5400000">
            <a:off x="7465654" y="321309"/>
            <a:ext cx="2585005" cy="5444557"/>
          </a:xfrm>
          <a:prstGeom prst="wedgeRectCallout">
            <a:avLst>
              <a:gd name="adj1" fmla="val -36731"/>
              <a:gd name="adj2" fmla="val 6287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E63FAF-5897-8D41-A62C-4D5CF40BB7F7}"/>
              </a:ext>
            </a:extLst>
          </p:cNvPr>
          <p:cNvSpPr txBox="1"/>
          <p:nvPr/>
        </p:nvSpPr>
        <p:spPr>
          <a:xfrm>
            <a:off x="6349429" y="1972638"/>
            <a:ext cx="5131006" cy="185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/>
              <a:t>What is the scientific goal?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What would you do if you had </a:t>
            </a:r>
            <a:r>
              <a:rPr lang="en-US" sz="2000" b="1" dirty="0"/>
              <a:t>all</a:t>
            </a:r>
            <a:r>
              <a:rPr lang="en-US" sz="2000" dirty="0"/>
              <a:t> of the data?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What do you want to predict or estimate?</a:t>
            </a:r>
          </a:p>
        </p:txBody>
      </p:sp>
    </p:spTree>
    <p:extLst>
      <p:ext uri="{BB962C8B-B14F-4D97-AF65-F5344CB8AC3E}">
        <p14:creationId xmlns:p14="http://schemas.microsoft.com/office/powerpoint/2010/main" val="2022963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795596"/>
            <a:ext cx="10327008" cy="2111143"/>
          </a:xfrm>
        </p:spPr>
        <p:txBody>
          <a:bodyPr/>
          <a:lstStyle/>
          <a:p>
            <a:pPr marL="457200" indent="-457200">
              <a:spcAft>
                <a:spcPts val="1800"/>
              </a:spcAft>
              <a:buFont typeface="Arial" charset="0"/>
              <a:buChar char="•"/>
            </a:pPr>
            <a:r>
              <a:rPr lang="en-US" dirty="0"/>
              <a:t>Why data science? Why taking CS109A?</a:t>
            </a:r>
          </a:p>
          <a:p>
            <a:pPr marL="457200" indent="-457200">
              <a:spcAft>
                <a:spcPts val="1800"/>
              </a:spcAft>
              <a:buFont typeface="Arial" charset="0"/>
              <a:buChar char="•"/>
            </a:pPr>
            <a:r>
              <a:rPr lang="en-US" dirty="0"/>
              <a:t>What is data science?</a:t>
            </a:r>
          </a:p>
          <a:p>
            <a:pPr marL="457200" indent="-457200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</a:t>
            </a:r>
            <a:r>
              <a:rPr lang="en-US" dirty="0"/>
              <a:t> is this class and what it is not?</a:t>
            </a:r>
          </a:p>
          <a:p>
            <a:pPr marL="457200" indent="-457200">
              <a:spcAft>
                <a:spcPts val="1800"/>
              </a:spcAft>
              <a:buFont typeface="Arial" charset="0"/>
              <a:buChar char="•"/>
            </a:pPr>
            <a:r>
              <a:rPr lang="en-US" dirty="0"/>
              <a:t>The data science process</a:t>
            </a:r>
          </a:p>
          <a:p>
            <a:pPr marL="457200" indent="-457200">
              <a:spcAft>
                <a:spcPts val="1800"/>
              </a:spcAft>
              <a:buFont typeface="Arial" charset="0"/>
              <a:buChar char="•"/>
            </a:pPr>
            <a:r>
              <a:rPr lang="en-US" dirty="0"/>
              <a:t>Example</a:t>
            </a:r>
          </a:p>
          <a:p>
            <a:pPr>
              <a:spcAft>
                <a:spcPts val="1200"/>
              </a:spcAft>
            </a:pPr>
            <a:endParaRPr lang="en-US" dirty="0"/>
          </a:p>
          <a:p>
            <a:pPr marL="457200" indent="-457200">
              <a:spcAft>
                <a:spcPts val="1200"/>
              </a:spcAft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292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C1D4B-78E1-FE49-8162-D80594403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982A2-01F4-9740-97F8-2A1D666322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13" y="983807"/>
            <a:ext cx="4764196" cy="626328"/>
          </a:xfrm>
        </p:spPr>
        <p:txBody>
          <a:bodyPr/>
          <a:lstStyle/>
          <a:p>
            <a:r>
              <a:rPr lang="en-US" dirty="0"/>
              <a:t>The Data Science Process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B646AA-94DE-214F-8E64-56064F45F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20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036DB2-A2A1-0042-86DF-7D4F6BBBC6D6}"/>
              </a:ext>
            </a:extLst>
          </p:cNvPr>
          <p:cNvSpPr/>
          <p:nvPr/>
        </p:nvSpPr>
        <p:spPr>
          <a:xfrm>
            <a:off x="1237736" y="1751083"/>
            <a:ext cx="3955551" cy="7191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Ask an interesting question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D37DB1-E011-E644-9F3F-EE1F5B8F3AB4}"/>
              </a:ext>
            </a:extLst>
          </p:cNvPr>
          <p:cNvSpPr/>
          <p:nvPr/>
        </p:nvSpPr>
        <p:spPr>
          <a:xfrm>
            <a:off x="1237736" y="2613517"/>
            <a:ext cx="3955551" cy="7191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8766F4-65BA-DA4A-85B0-7810114988D4}"/>
              </a:ext>
            </a:extLst>
          </p:cNvPr>
          <p:cNvSpPr/>
          <p:nvPr/>
        </p:nvSpPr>
        <p:spPr>
          <a:xfrm>
            <a:off x="1237735" y="3475951"/>
            <a:ext cx="3955551" cy="71919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3A4A934-DB58-9848-BC6E-D3C2761F917A}"/>
              </a:ext>
            </a:extLst>
          </p:cNvPr>
          <p:cNvSpPr/>
          <p:nvPr/>
        </p:nvSpPr>
        <p:spPr>
          <a:xfrm>
            <a:off x="1237734" y="4336090"/>
            <a:ext cx="3955551" cy="7191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D5EE47-9B54-8041-89A0-721E69547709}"/>
              </a:ext>
            </a:extLst>
          </p:cNvPr>
          <p:cNvSpPr/>
          <p:nvPr/>
        </p:nvSpPr>
        <p:spPr>
          <a:xfrm>
            <a:off x="1237734" y="5196229"/>
            <a:ext cx="3955551" cy="71919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25760A-CC66-B344-A546-7DE10EB2173E}"/>
              </a:ext>
            </a:extLst>
          </p:cNvPr>
          <p:cNvSpPr/>
          <p:nvPr/>
        </p:nvSpPr>
        <p:spPr>
          <a:xfrm>
            <a:off x="2330651" y="2742279"/>
            <a:ext cx="17697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Get the Data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2609DB-0EE5-654B-BDCF-DC953EFB6A7E}"/>
              </a:ext>
            </a:extLst>
          </p:cNvPr>
          <p:cNvSpPr/>
          <p:nvPr/>
        </p:nvSpPr>
        <p:spPr>
          <a:xfrm>
            <a:off x="2087378" y="3629431"/>
            <a:ext cx="22562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Explore the Data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036C9A-CBB7-F643-A1D1-D80FAE63D06F}"/>
              </a:ext>
            </a:extLst>
          </p:cNvPr>
          <p:cNvSpPr/>
          <p:nvPr/>
        </p:nvSpPr>
        <p:spPr>
          <a:xfrm>
            <a:off x="2149478" y="4464853"/>
            <a:ext cx="21320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Model the Data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DB6A224-4C3B-4B45-9275-560AFE7B89FC}"/>
              </a:ext>
            </a:extLst>
          </p:cNvPr>
          <p:cNvSpPr/>
          <p:nvPr/>
        </p:nvSpPr>
        <p:spPr>
          <a:xfrm>
            <a:off x="1290076" y="5355769"/>
            <a:ext cx="38508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Communicate/Visualize the Results</a:t>
            </a:r>
          </a:p>
        </p:txBody>
      </p:sp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E9AA184A-FC15-1B42-81D6-2B2C751FB91A}"/>
              </a:ext>
            </a:extLst>
          </p:cNvPr>
          <p:cNvSpPr/>
          <p:nvPr/>
        </p:nvSpPr>
        <p:spPr>
          <a:xfrm rot="5400000">
            <a:off x="7465654" y="321309"/>
            <a:ext cx="2585005" cy="5444557"/>
          </a:xfrm>
          <a:prstGeom prst="wedgeRectCallout">
            <a:avLst>
              <a:gd name="adj1" fmla="val -2153"/>
              <a:gd name="adj2" fmla="val 61556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E63FAF-5897-8D41-A62C-4D5CF40BB7F7}"/>
              </a:ext>
            </a:extLst>
          </p:cNvPr>
          <p:cNvSpPr txBox="1"/>
          <p:nvPr/>
        </p:nvSpPr>
        <p:spPr>
          <a:xfrm>
            <a:off x="6349429" y="1972638"/>
            <a:ext cx="5131006" cy="185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/>
              <a:t>How were the data sampled?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Which data are relevant?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Are there privacy issues?</a:t>
            </a:r>
          </a:p>
        </p:txBody>
      </p:sp>
    </p:spTree>
    <p:extLst>
      <p:ext uri="{BB962C8B-B14F-4D97-AF65-F5344CB8AC3E}">
        <p14:creationId xmlns:p14="http://schemas.microsoft.com/office/powerpoint/2010/main" val="6127334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C1D4B-78E1-FE49-8162-D80594403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982A2-01F4-9740-97F8-2A1D666322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13" y="983807"/>
            <a:ext cx="4764196" cy="626328"/>
          </a:xfrm>
        </p:spPr>
        <p:txBody>
          <a:bodyPr/>
          <a:lstStyle/>
          <a:p>
            <a:r>
              <a:rPr lang="en-US" dirty="0"/>
              <a:t>The Data Science Process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B646AA-94DE-214F-8E64-56064F45F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21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036DB2-A2A1-0042-86DF-7D4F6BBBC6D6}"/>
              </a:ext>
            </a:extLst>
          </p:cNvPr>
          <p:cNvSpPr/>
          <p:nvPr/>
        </p:nvSpPr>
        <p:spPr>
          <a:xfrm>
            <a:off x="1237736" y="1751083"/>
            <a:ext cx="3955551" cy="7191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Ask an interesting question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D37DB1-E011-E644-9F3F-EE1F5B8F3AB4}"/>
              </a:ext>
            </a:extLst>
          </p:cNvPr>
          <p:cNvSpPr/>
          <p:nvPr/>
        </p:nvSpPr>
        <p:spPr>
          <a:xfrm>
            <a:off x="1237736" y="2613517"/>
            <a:ext cx="3955551" cy="7191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8766F4-65BA-DA4A-85B0-7810114988D4}"/>
              </a:ext>
            </a:extLst>
          </p:cNvPr>
          <p:cNvSpPr/>
          <p:nvPr/>
        </p:nvSpPr>
        <p:spPr>
          <a:xfrm>
            <a:off x="1237735" y="3475951"/>
            <a:ext cx="3955551" cy="71919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3A4A934-DB58-9848-BC6E-D3C2761F917A}"/>
              </a:ext>
            </a:extLst>
          </p:cNvPr>
          <p:cNvSpPr/>
          <p:nvPr/>
        </p:nvSpPr>
        <p:spPr>
          <a:xfrm>
            <a:off x="1237734" y="4336090"/>
            <a:ext cx="3955551" cy="7191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D5EE47-9B54-8041-89A0-721E69547709}"/>
              </a:ext>
            </a:extLst>
          </p:cNvPr>
          <p:cNvSpPr/>
          <p:nvPr/>
        </p:nvSpPr>
        <p:spPr>
          <a:xfrm>
            <a:off x="1237734" y="5196229"/>
            <a:ext cx="3955551" cy="71919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25760A-CC66-B344-A546-7DE10EB2173E}"/>
              </a:ext>
            </a:extLst>
          </p:cNvPr>
          <p:cNvSpPr/>
          <p:nvPr/>
        </p:nvSpPr>
        <p:spPr>
          <a:xfrm>
            <a:off x="2330651" y="2742279"/>
            <a:ext cx="17697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Get the Data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2609DB-0EE5-654B-BDCF-DC953EFB6A7E}"/>
              </a:ext>
            </a:extLst>
          </p:cNvPr>
          <p:cNvSpPr/>
          <p:nvPr/>
        </p:nvSpPr>
        <p:spPr>
          <a:xfrm>
            <a:off x="2087378" y="3629431"/>
            <a:ext cx="22562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Explore the Data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036C9A-CBB7-F643-A1D1-D80FAE63D06F}"/>
              </a:ext>
            </a:extLst>
          </p:cNvPr>
          <p:cNvSpPr/>
          <p:nvPr/>
        </p:nvSpPr>
        <p:spPr>
          <a:xfrm>
            <a:off x="2149478" y="4464853"/>
            <a:ext cx="21320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Model the Data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DB6A224-4C3B-4B45-9275-560AFE7B89FC}"/>
              </a:ext>
            </a:extLst>
          </p:cNvPr>
          <p:cNvSpPr/>
          <p:nvPr/>
        </p:nvSpPr>
        <p:spPr>
          <a:xfrm>
            <a:off x="1290076" y="5355769"/>
            <a:ext cx="38508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Communicate/Visualize the Results</a:t>
            </a:r>
          </a:p>
        </p:txBody>
      </p:sp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E9AA184A-FC15-1B42-81D6-2B2C751FB91A}"/>
              </a:ext>
            </a:extLst>
          </p:cNvPr>
          <p:cNvSpPr/>
          <p:nvPr/>
        </p:nvSpPr>
        <p:spPr>
          <a:xfrm rot="5400000">
            <a:off x="7465654" y="321309"/>
            <a:ext cx="2585005" cy="5444557"/>
          </a:xfrm>
          <a:prstGeom prst="wedgeRectCallout">
            <a:avLst>
              <a:gd name="adj1" fmla="val 28451"/>
              <a:gd name="adj2" fmla="val 62122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E63FAF-5897-8D41-A62C-4D5CF40BB7F7}"/>
              </a:ext>
            </a:extLst>
          </p:cNvPr>
          <p:cNvSpPr txBox="1"/>
          <p:nvPr/>
        </p:nvSpPr>
        <p:spPr>
          <a:xfrm>
            <a:off x="6349429" y="1972638"/>
            <a:ext cx="5131006" cy="185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/>
              <a:t>Plot the data.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Are there anomalies or egregious issues?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Are there patterns?</a:t>
            </a:r>
          </a:p>
        </p:txBody>
      </p:sp>
    </p:spTree>
    <p:extLst>
      <p:ext uri="{BB962C8B-B14F-4D97-AF65-F5344CB8AC3E}">
        <p14:creationId xmlns:p14="http://schemas.microsoft.com/office/powerpoint/2010/main" val="34559079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C1D4B-78E1-FE49-8162-D80594403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982A2-01F4-9740-97F8-2A1D666322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13" y="983807"/>
            <a:ext cx="4764196" cy="626328"/>
          </a:xfrm>
        </p:spPr>
        <p:txBody>
          <a:bodyPr/>
          <a:lstStyle/>
          <a:p>
            <a:r>
              <a:rPr lang="en-US" dirty="0"/>
              <a:t>The Data Science Process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B646AA-94DE-214F-8E64-56064F45F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22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036DB2-A2A1-0042-86DF-7D4F6BBBC6D6}"/>
              </a:ext>
            </a:extLst>
          </p:cNvPr>
          <p:cNvSpPr/>
          <p:nvPr/>
        </p:nvSpPr>
        <p:spPr>
          <a:xfrm>
            <a:off x="1237736" y="1751083"/>
            <a:ext cx="3955551" cy="7191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Ask an interesting question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D37DB1-E011-E644-9F3F-EE1F5B8F3AB4}"/>
              </a:ext>
            </a:extLst>
          </p:cNvPr>
          <p:cNvSpPr/>
          <p:nvPr/>
        </p:nvSpPr>
        <p:spPr>
          <a:xfrm>
            <a:off x="1237736" y="2613517"/>
            <a:ext cx="3955551" cy="7191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8766F4-65BA-DA4A-85B0-7810114988D4}"/>
              </a:ext>
            </a:extLst>
          </p:cNvPr>
          <p:cNvSpPr/>
          <p:nvPr/>
        </p:nvSpPr>
        <p:spPr>
          <a:xfrm>
            <a:off x="1237735" y="3475951"/>
            <a:ext cx="3955551" cy="71919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3A4A934-DB58-9848-BC6E-D3C2761F917A}"/>
              </a:ext>
            </a:extLst>
          </p:cNvPr>
          <p:cNvSpPr/>
          <p:nvPr/>
        </p:nvSpPr>
        <p:spPr>
          <a:xfrm>
            <a:off x="1237734" y="4336090"/>
            <a:ext cx="3955551" cy="7191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D5EE47-9B54-8041-89A0-721E69547709}"/>
              </a:ext>
            </a:extLst>
          </p:cNvPr>
          <p:cNvSpPr/>
          <p:nvPr/>
        </p:nvSpPr>
        <p:spPr>
          <a:xfrm>
            <a:off x="1237734" y="5196229"/>
            <a:ext cx="3955551" cy="71919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25760A-CC66-B344-A546-7DE10EB2173E}"/>
              </a:ext>
            </a:extLst>
          </p:cNvPr>
          <p:cNvSpPr/>
          <p:nvPr/>
        </p:nvSpPr>
        <p:spPr>
          <a:xfrm>
            <a:off x="2330651" y="2742279"/>
            <a:ext cx="17697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Get the Data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2609DB-0EE5-654B-BDCF-DC953EFB6A7E}"/>
              </a:ext>
            </a:extLst>
          </p:cNvPr>
          <p:cNvSpPr/>
          <p:nvPr/>
        </p:nvSpPr>
        <p:spPr>
          <a:xfrm>
            <a:off x="2087378" y="3629431"/>
            <a:ext cx="22562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Explore the Data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036C9A-CBB7-F643-A1D1-D80FAE63D06F}"/>
              </a:ext>
            </a:extLst>
          </p:cNvPr>
          <p:cNvSpPr/>
          <p:nvPr/>
        </p:nvSpPr>
        <p:spPr>
          <a:xfrm>
            <a:off x="2149478" y="4464853"/>
            <a:ext cx="21320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Model the Data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DB6A224-4C3B-4B45-9275-560AFE7B89FC}"/>
              </a:ext>
            </a:extLst>
          </p:cNvPr>
          <p:cNvSpPr/>
          <p:nvPr/>
        </p:nvSpPr>
        <p:spPr>
          <a:xfrm>
            <a:off x="1290076" y="5355769"/>
            <a:ext cx="38508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Communicate/Visualize the Results</a:t>
            </a:r>
          </a:p>
        </p:txBody>
      </p:sp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E9AA184A-FC15-1B42-81D6-2B2C751FB91A}"/>
              </a:ext>
            </a:extLst>
          </p:cNvPr>
          <p:cNvSpPr/>
          <p:nvPr/>
        </p:nvSpPr>
        <p:spPr>
          <a:xfrm rot="5400000">
            <a:off x="7465654" y="321309"/>
            <a:ext cx="2585005" cy="5444557"/>
          </a:xfrm>
          <a:prstGeom prst="wedgeRectCallout">
            <a:avLst>
              <a:gd name="adj1" fmla="val 62234"/>
              <a:gd name="adj2" fmla="val 63066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E63FAF-5897-8D41-A62C-4D5CF40BB7F7}"/>
              </a:ext>
            </a:extLst>
          </p:cNvPr>
          <p:cNvSpPr txBox="1"/>
          <p:nvPr/>
        </p:nvSpPr>
        <p:spPr>
          <a:xfrm>
            <a:off x="6349429" y="1972638"/>
            <a:ext cx="5131006" cy="185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/>
              <a:t>Build a model.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Fit the model.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Validate the model.</a:t>
            </a:r>
          </a:p>
        </p:txBody>
      </p:sp>
    </p:spTree>
    <p:extLst>
      <p:ext uri="{BB962C8B-B14F-4D97-AF65-F5344CB8AC3E}">
        <p14:creationId xmlns:p14="http://schemas.microsoft.com/office/powerpoint/2010/main" val="38489399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C1D4B-78E1-FE49-8162-D80594403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982A2-01F4-9740-97F8-2A1D666322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13" y="983807"/>
            <a:ext cx="4764196" cy="626328"/>
          </a:xfrm>
        </p:spPr>
        <p:txBody>
          <a:bodyPr/>
          <a:lstStyle/>
          <a:p>
            <a:r>
              <a:rPr lang="en-US" dirty="0"/>
              <a:t>The Data Science Process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B646AA-94DE-214F-8E64-56064F45F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23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036DB2-A2A1-0042-86DF-7D4F6BBBC6D6}"/>
              </a:ext>
            </a:extLst>
          </p:cNvPr>
          <p:cNvSpPr/>
          <p:nvPr/>
        </p:nvSpPr>
        <p:spPr>
          <a:xfrm>
            <a:off x="1237736" y="1751083"/>
            <a:ext cx="3955551" cy="7191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Ask an interesting question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D37DB1-E011-E644-9F3F-EE1F5B8F3AB4}"/>
              </a:ext>
            </a:extLst>
          </p:cNvPr>
          <p:cNvSpPr/>
          <p:nvPr/>
        </p:nvSpPr>
        <p:spPr>
          <a:xfrm>
            <a:off x="1237736" y="2613517"/>
            <a:ext cx="3955551" cy="7191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8766F4-65BA-DA4A-85B0-7810114988D4}"/>
              </a:ext>
            </a:extLst>
          </p:cNvPr>
          <p:cNvSpPr/>
          <p:nvPr/>
        </p:nvSpPr>
        <p:spPr>
          <a:xfrm>
            <a:off x="1237735" y="3475951"/>
            <a:ext cx="3955551" cy="71919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3A4A934-DB58-9848-BC6E-D3C2761F917A}"/>
              </a:ext>
            </a:extLst>
          </p:cNvPr>
          <p:cNvSpPr/>
          <p:nvPr/>
        </p:nvSpPr>
        <p:spPr>
          <a:xfrm>
            <a:off x="1237734" y="4336090"/>
            <a:ext cx="3955551" cy="7191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D5EE47-9B54-8041-89A0-721E69547709}"/>
              </a:ext>
            </a:extLst>
          </p:cNvPr>
          <p:cNvSpPr/>
          <p:nvPr/>
        </p:nvSpPr>
        <p:spPr>
          <a:xfrm>
            <a:off x="1237734" y="5196229"/>
            <a:ext cx="3955551" cy="71919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25760A-CC66-B344-A546-7DE10EB2173E}"/>
              </a:ext>
            </a:extLst>
          </p:cNvPr>
          <p:cNvSpPr/>
          <p:nvPr/>
        </p:nvSpPr>
        <p:spPr>
          <a:xfrm>
            <a:off x="2330651" y="2742279"/>
            <a:ext cx="17697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Get the Data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2609DB-0EE5-654B-BDCF-DC953EFB6A7E}"/>
              </a:ext>
            </a:extLst>
          </p:cNvPr>
          <p:cNvSpPr/>
          <p:nvPr/>
        </p:nvSpPr>
        <p:spPr>
          <a:xfrm>
            <a:off x="2087378" y="3629431"/>
            <a:ext cx="22562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Explore the Data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036C9A-CBB7-F643-A1D1-D80FAE63D06F}"/>
              </a:ext>
            </a:extLst>
          </p:cNvPr>
          <p:cNvSpPr/>
          <p:nvPr/>
        </p:nvSpPr>
        <p:spPr>
          <a:xfrm>
            <a:off x="2149478" y="4464853"/>
            <a:ext cx="21320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Model the Data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DB6A224-4C3B-4B45-9275-560AFE7B89FC}"/>
              </a:ext>
            </a:extLst>
          </p:cNvPr>
          <p:cNvSpPr/>
          <p:nvPr/>
        </p:nvSpPr>
        <p:spPr>
          <a:xfrm>
            <a:off x="1290076" y="5355769"/>
            <a:ext cx="38508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Communicate/Visualize the Results</a:t>
            </a:r>
          </a:p>
        </p:txBody>
      </p:sp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E9AA184A-FC15-1B42-81D6-2B2C751FB91A}"/>
              </a:ext>
            </a:extLst>
          </p:cNvPr>
          <p:cNvSpPr/>
          <p:nvPr/>
        </p:nvSpPr>
        <p:spPr>
          <a:xfrm rot="5400000">
            <a:off x="7465654" y="321309"/>
            <a:ext cx="2585005" cy="5444557"/>
          </a:xfrm>
          <a:prstGeom prst="wedgeRectCallout">
            <a:avLst>
              <a:gd name="adj1" fmla="val 99594"/>
              <a:gd name="adj2" fmla="val 62500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E63FAF-5897-8D41-A62C-4D5CF40BB7F7}"/>
              </a:ext>
            </a:extLst>
          </p:cNvPr>
          <p:cNvSpPr txBox="1"/>
          <p:nvPr/>
        </p:nvSpPr>
        <p:spPr>
          <a:xfrm>
            <a:off x="6349429" y="1972638"/>
            <a:ext cx="5131006" cy="2468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/>
              <a:t>What did we learn?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Do the results make sense?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Can we effectively tell a story?</a:t>
            </a:r>
          </a:p>
          <a:p>
            <a:pPr>
              <a:lnSpc>
                <a:spcPct val="20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755491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4" y="1177758"/>
            <a:ext cx="11009293" cy="5588167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dirty="0"/>
              <a:t>The material of the course will integrate the five key facets of an investigation using data: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data collection; data wrangling, cleaning, and sampling to get a suitable data set.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data management; accessing data quickly and reliably.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exploratory data analysis; generating hypotheses and building intuition.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prediction or statistical learning.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communication; summarizing results through visualization, stories, and interpretable summaries.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262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25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E495682-74F5-F144-8D35-39425AF5BFA0}"/>
              </a:ext>
            </a:extLst>
          </p:cNvPr>
          <p:cNvGrpSpPr/>
          <p:nvPr/>
        </p:nvGrpSpPr>
        <p:grpSpPr>
          <a:xfrm>
            <a:off x="1845" y="983807"/>
            <a:ext cx="4155090" cy="4905346"/>
            <a:chOff x="731529" y="1130108"/>
            <a:chExt cx="4470400" cy="490534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FC25A81-9B2E-A04D-B8AE-B4B486E0E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1529" y="1717453"/>
              <a:ext cx="4470400" cy="4318000"/>
            </a:xfrm>
            <a:prstGeom prst="rect">
              <a:avLst/>
            </a:prstGeom>
          </p:spPr>
        </p:pic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8CA55CAA-0879-4E45-B3CA-4E8CC80640B2}"/>
                </a:ext>
              </a:extLst>
            </p:cNvPr>
            <p:cNvSpPr txBox="1">
              <a:spLocks/>
            </p:cNvSpPr>
            <p:nvPr/>
          </p:nvSpPr>
          <p:spPr>
            <a:xfrm>
              <a:off x="2069368" y="1130108"/>
              <a:ext cx="1530359" cy="767276"/>
            </a:xfrm>
            <a:prstGeom prst="rect">
              <a:avLst/>
            </a:prstGeom>
            <a:ln>
              <a:noFill/>
            </a:ln>
          </p:spPr>
          <p:txBody>
            <a:bodyPr/>
            <a:lstStyle>
              <a:lvl1pPr marL="0" indent="0" algn="l" defTabSz="457182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1pPr>
              <a:lvl2pPr marL="742920" indent="-285738" algn="l" defTabSz="457182" rtl="0" eaLnBrk="1" latinLnBrk="0" hangingPunct="1">
                <a:spcBef>
                  <a:spcPct val="20000"/>
                </a:spcBef>
                <a:buFont typeface="Arial"/>
                <a:buChar char="–"/>
                <a:defRPr sz="24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2pPr>
              <a:lvl3pPr marL="1142954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3pPr>
              <a:lvl4pPr marL="1600136" indent="-228590" algn="l" defTabSz="457182" rtl="0" eaLnBrk="1" latinLnBrk="0" hangingPunct="1">
                <a:spcBef>
                  <a:spcPct val="20000"/>
                </a:spcBef>
                <a:buFont typeface="Arial"/>
                <a:buChar char="–"/>
                <a:defRPr sz="18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4pPr>
              <a:lvl5pPr marL="2057317" indent="-228590" algn="l" defTabSz="457182" rtl="0" eaLnBrk="1" latinLnBrk="0" hangingPunct="1">
                <a:spcBef>
                  <a:spcPct val="20000"/>
                </a:spcBef>
                <a:buFont typeface="Arial"/>
                <a:buChar char="»"/>
                <a:defRPr sz="18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5pPr>
              <a:lvl6pPr marL="2514499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681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8863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044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Theory</a:t>
              </a:r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FA4CB639-1897-1849-9F46-4696A7E96760}"/>
                </a:ext>
              </a:extLst>
            </p:cNvPr>
            <p:cNvSpPr txBox="1">
              <a:spLocks/>
            </p:cNvSpPr>
            <p:nvPr/>
          </p:nvSpPr>
          <p:spPr>
            <a:xfrm>
              <a:off x="1020554" y="2043686"/>
              <a:ext cx="3806089" cy="3991768"/>
            </a:xfrm>
            <a:prstGeom prst="rect">
              <a:avLst/>
            </a:prstGeom>
            <a:ln>
              <a:noFill/>
            </a:ln>
          </p:spPr>
          <p:txBody>
            <a:bodyPr/>
            <a:lstStyle>
              <a:lvl1pPr marL="0" indent="0" algn="l" defTabSz="457182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1pPr>
              <a:lvl2pPr marL="742920" indent="-285738" algn="l" defTabSz="457182" rtl="0" eaLnBrk="1" latinLnBrk="0" hangingPunct="1">
                <a:spcBef>
                  <a:spcPct val="20000"/>
                </a:spcBef>
                <a:buFont typeface="Arial"/>
                <a:buChar char="–"/>
                <a:defRPr sz="24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2pPr>
              <a:lvl3pPr marL="1142954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3pPr>
              <a:lvl4pPr marL="1600136" indent="-228590" algn="l" defTabSz="457182" rtl="0" eaLnBrk="1" latinLnBrk="0" hangingPunct="1">
                <a:spcBef>
                  <a:spcPct val="20000"/>
                </a:spcBef>
                <a:buFont typeface="Arial"/>
                <a:buChar char="–"/>
                <a:defRPr sz="18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4pPr>
              <a:lvl5pPr marL="2057317" indent="-228590" algn="l" defTabSz="457182" rtl="0" eaLnBrk="1" latinLnBrk="0" hangingPunct="1">
                <a:spcBef>
                  <a:spcPct val="20000"/>
                </a:spcBef>
                <a:buFont typeface="Arial"/>
                <a:buChar char="»"/>
                <a:defRPr sz="18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5pPr>
              <a:lvl6pPr marL="2514499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681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8863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044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57200" indent="-457200">
                <a:spcAft>
                  <a:spcPts val="600"/>
                </a:spcAft>
                <a:buFont typeface="+mj-lt"/>
                <a:buAutoNum type="arabicPeriod"/>
              </a:pPr>
              <a:r>
                <a:rPr lang="en-US" sz="2200" dirty="0"/>
                <a:t>Key Machine Learning concept</a:t>
              </a:r>
            </a:p>
            <a:p>
              <a:pPr marL="457200" indent="-457200">
                <a:spcAft>
                  <a:spcPts val="600"/>
                </a:spcAft>
                <a:buFont typeface="+mj-lt"/>
                <a:buAutoNum type="arabicPeriod"/>
              </a:pPr>
              <a:r>
                <a:rPr lang="en-US" sz="2200" dirty="0"/>
                <a:t>Important metrics for evaluation</a:t>
              </a:r>
            </a:p>
            <a:p>
              <a:pPr marL="457200" indent="-457200">
                <a:spcAft>
                  <a:spcPts val="600"/>
                </a:spcAft>
                <a:buFont typeface="+mj-lt"/>
                <a:buAutoNum type="arabicPeriod"/>
              </a:pPr>
              <a:r>
                <a:rPr lang="en-US" sz="2200" dirty="0"/>
                <a:t>Handling different kinds of data</a:t>
              </a:r>
            </a:p>
            <a:p>
              <a:pPr marL="457200" indent="-457200">
                <a:spcAft>
                  <a:spcPts val="600"/>
                </a:spcAft>
                <a:buFont typeface="+mj-lt"/>
                <a:buAutoNum type="arabicPeriod"/>
              </a:pPr>
              <a:r>
                <a:rPr lang="en-US" sz="2200" dirty="0"/>
                <a:t>Extracting insights from analysis of the models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5659963-F083-1444-9C9A-8FAA82FD536B}"/>
              </a:ext>
            </a:extLst>
          </p:cNvPr>
          <p:cNvGrpSpPr/>
          <p:nvPr/>
        </p:nvGrpSpPr>
        <p:grpSpPr>
          <a:xfrm>
            <a:off x="4095236" y="976327"/>
            <a:ext cx="4155090" cy="4905346"/>
            <a:chOff x="832911" y="1130108"/>
            <a:chExt cx="4470400" cy="4905346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7A78CEC-DFA0-5842-8F1F-8C9265A5BE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2911" y="1717454"/>
              <a:ext cx="4470400" cy="4318000"/>
            </a:xfrm>
            <a:prstGeom prst="rect">
              <a:avLst/>
            </a:prstGeom>
          </p:spPr>
        </p:pic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745C90C7-61B8-544B-81BA-A24603521C25}"/>
                </a:ext>
              </a:extLst>
            </p:cNvPr>
            <p:cNvSpPr txBox="1">
              <a:spLocks/>
            </p:cNvSpPr>
            <p:nvPr/>
          </p:nvSpPr>
          <p:spPr>
            <a:xfrm>
              <a:off x="2069368" y="1130108"/>
              <a:ext cx="1860111" cy="767276"/>
            </a:xfrm>
            <a:prstGeom prst="rect">
              <a:avLst/>
            </a:prstGeom>
            <a:ln>
              <a:noFill/>
            </a:ln>
          </p:spPr>
          <p:txBody>
            <a:bodyPr/>
            <a:lstStyle>
              <a:lvl1pPr marL="0" indent="0" algn="l" defTabSz="457182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1pPr>
              <a:lvl2pPr marL="742920" indent="-285738" algn="l" defTabSz="457182" rtl="0" eaLnBrk="1" latinLnBrk="0" hangingPunct="1">
                <a:spcBef>
                  <a:spcPct val="20000"/>
                </a:spcBef>
                <a:buFont typeface="Arial"/>
                <a:buChar char="–"/>
                <a:defRPr sz="24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2pPr>
              <a:lvl3pPr marL="1142954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3pPr>
              <a:lvl4pPr marL="1600136" indent="-228590" algn="l" defTabSz="457182" rtl="0" eaLnBrk="1" latinLnBrk="0" hangingPunct="1">
                <a:spcBef>
                  <a:spcPct val="20000"/>
                </a:spcBef>
                <a:buFont typeface="Arial"/>
                <a:buChar char="–"/>
                <a:defRPr sz="18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4pPr>
              <a:lvl5pPr marL="2057317" indent="-228590" algn="l" defTabSz="457182" rtl="0" eaLnBrk="1" latinLnBrk="0" hangingPunct="1">
                <a:spcBef>
                  <a:spcPct val="20000"/>
                </a:spcBef>
                <a:buFont typeface="Arial"/>
                <a:buChar char="»"/>
                <a:defRPr sz="18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5pPr>
              <a:lvl6pPr marL="2514499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681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8863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044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Practice</a:t>
              </a:r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35B6B547-2D62-8845-AA1B-0C57BAD01645}"/>
                </a:ext>
              </a:extLst>
            </p:cNvPr>
            <p:cNvSpPr txBox="1">
              <a:spLocks/>
            </p:cNvSpPr>
            <p:nvPr/>
          </p:nvSpPr>
          <p:spPr>
            <a:xfrm>
              <a:off x="1020554" y="2043686"/>
              <a:ext cx="3806089" cy="3991768"/>
            </a:xfrm>
            <a:prstGeom prst="rect">
              <a:avLst/>
            </a:prstGeom>
            <a:ln>
              <a:noFill/>
            </a:ln>
          </p:spPr>
          <p:txBody>
            <a:bodyPr/>
            <a:lstStyle>
              <a:lvl1pPr marL="0" indent="0" algn="l" defTabSz="457182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1pPr>
              <a:lvl2pPr marL="742920" indent="-285738" algn="l" defTabSz="457182" rtl="0" eaLnBrk="1" latinLnBrk="0" hangingPunct="1">
                <a:spcBef>
                  <a:spcPct val="20000"/>
                </a:spcBef>
                <a:buFont typeface="Arial"/>
                <a:buChar char="–"/>
                <a:defRPr sz="24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2pPr>
              <a:lvl3pPr marL="1142954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3pPr>
              <a:lvl4pPr marL="1600136" indent="-228590" algn="l" defTabSz="457182" rtl="0" eaLnBrk="1" latinLnBrk="0" hangingPunct="1">
                <a:spcBef>
                  <a:spcPct val="20000"/>
                </a:spcBef>
                <a:buFont typeface="Arial"/>
                <a:buChar char="–"/>
                <a:defRPr sz="18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4pPr>
              <a:lvl5pPr marL="2057317" indent="-228590" algn="l" defTabSz="457182" rtl="0" eaLnBrk="1" latinLnBrk="0" hangingPunct="1">
                <a:spcBef>
                  <a:spcPct val="20000"/>
                </a:spcBef>
                <a:buFont typeface="Arial"/>
                <a:buChar char="»"/>
                <a:defRPr sz="18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5pPr>
              <a:lvl6pPr marL="2514499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681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8863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044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57200" indent="-457200">
                <a:spcAft>
                  <a:spcPts val="600"/>
                </a:spcAft>
                <a:buFont typeface="+mj-lt"/>
                <a:buAutoNum type="arabicPeriod"/>
              </a:pPr>
              <a:r>
                <a:rPr lang="en-US" sz="2300" dirty="0"/>
                <a:t>Implement ML and deep learning models using python libraries</a:t>
              </a:r>
            </a:p>
            <a:p>
              <a:pPr marL="457200" indent="-457200">
                <a:spcAft>
                  <a:spcPts val="600"/>
                </a:spcAft>
                <a:buFont typeface="+mj-lt"/>
                <a:buAutoNum type="arabicPeriod"/>
              </a:pPr>
              <a:endParaRPr lang="en-US" sz="2300" dirty="0"/>
            </a:p>
            <a:p>
              <a:pPr marL="457200" indent="-457200">
                <a:spcAft>
                  <a:spcPts val="600"/>
                </a:spcAft>
                <a:buFont typeface="+mj-lt"/>
                <a:buAutoNum type="arabicPeriod"/>
              </a:pPr>
              <a:r>
                <a:rPr lang="en-US" sz="2300" dirty="0"/>
                <a:t>Using free online tools and resources for data science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281ECAA-3333-BE43-AB4B-D50EF2A60956}"/>
              </a:ext>
            </a:extLst>
          </p:cNvPr>
          <p:cNvGrpSpPr/>
          <p:nvPr/>
        </p:nvGrpSpPr>
        <p:grpSpPr>
          <a:xfrm>
            <a:off x="8113059" y="983807"/>
            <a:ext cx="4036773" cy="4905346"/>
            <a:chOff x="731529" y="1130108"/>
            <a:chExt cx="4470400" cy="4905346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745A86E-61BC-F240-A5BC-8F61CE70D2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1529" y="1717453"/>
              <a:ext cx="4470400" cy="4318000"/>
            </a:xfrm>
            <a:prstGeom prst="rect">
              <a:avLst/>
            </a:prstGeom>
          </p:spPr>
        </p:pic>
        <p:sp>
          <p:nvSpPr>
            <p:cNvPr id="16" name="Content Placeholder 2">
              <a:extLst>
                <a:ext uri="{FF2B5EF4-FFF2-40B4-BE49-F238E27FC236}">
                  <a16:creationId xmlns:a16="http://schemas.microsoft.com/office/drawing/2014/main" id="{F67AF69A-72C3-7343-AECB-D3DE4F5246D6}"/>
                </a:ext>
              </a:extLst>
            </p:cNvPr>
            <p:cNvSpPr txBox="1">
              <a:spLocks/>
            </p:cNvSpPr>
            <p:nvPr/>
          </p:nvSpPr>
          <p:spPr>
            <a:xfrm>
              <a:off x="2069368" y="1130108"/>
              <a:ext cx="1530359" cy="767276"/>
            </a:xfrm>
            <a:prstGeom prst="rect">
              <a:avLst/>
            </a:prstGeom>
            <a:ln>
              <a:noFill/>
            </a:ln>
          </p:spPr>
          <p:txBody>
            <a:bodyPr/>
            <a:lstStyle>
              <a:lvl1pPr marL="0" indent="0" algn="l" defTabSz="457182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1pPr>
              <a:lvl2pPr marL="742920" indent="-285738" algn="l" defTabSz="457182" rtl="0" eaLnBrk="1" latinLnBrk="0" hangingPunct="1">
                <a:spcBef>
                  <a:spcPct val="20000"/>
                </a:spcBef>
                <a:buFont typeface="Arial"/>
                <a:buChar char="–"/>
                <a:defRPr sz="24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2pPr>
              <a:lvl3pPr marL="1142954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3pPr>
              <a:lvl4pPr marL="1600136" indent="-228590" algn="l" defTabSz="457182" rtl="0" eaLnBrk="1" latinLnBrk="0" hangingPunct="1">
                <a:spcBef>
                  <a:spcPct val="20000"/>
                </a:spcBef>
                <a:buFont typeface="Arial"/>
                <a:buChar char="–"/>
                <a:defRPr sz="18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4pPr>
              <a:lvl5pPr marL="2057317" indent="-228590" algn="l" defTabSz="457182" rtl="0" eaLnBrk="1" latinLnBrk="0" hangingPunct="1">
                <a:spcBef>
                  <a:spcPct val="20000"/>
                </a:spcBef>
                <a:buFont typeface="Arial"/>
                <a:buChar char="»"/>
                <a:defRPr sz="18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5pPr>
              <a:lvl6pPr marL="2514499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681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8863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044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Impact</a:t>
              </a:r>
            </a:p>
          </p:txBody>
        </p:sp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BB3181A1-6926-3F47-A4D0-60DF09118C8A}"/>
                </a:ext>
              </a:extLst>
            </p:cNvPr>
            <p:cNvSpPr txBox="1">
              <a:spLocks/>
            </p:cNvSpPr>
            <p:nvPr/>
          </p:nvSpPr>
          <p:spPr>
            <a:xfrm>
              <a:off x="1020554" y="2043686"/>
              <a:ext cx="3806089" cy="3991768"/>
            </a:xfrm>
            <a:prstGeom prst="rect">
              <a:avLst/>
            </a:prstGeom>
            <a:ln>
              <a:noFill/>
            </a:ln>
          </p:spPr>
          <p:txBody>
            <a:bodyPr/>
            <a:lstStyle>
              <a:lvl1pPr marL="0" indent="0" algn="l" defTabSz="457182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1pPr>
              <a:lvl2pPr marL="742920" indent="-285738" algn="l" defTabSz="457182" rtl="0" eaLnBrk="1" latinLnBrk="0" hangingPunct="1">
                <a:spcBef>
                  <a:spcPct val="20000"/>
                </a:spcBef>
                <a:buFont typeface="Arial"/>
                <a:buChar char="–"/>
                <a:defRPr sz="24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2pPr>
              <a:lvl3pPr marL="1142954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3pPr>
              <a:lvl4pPr marL="1600136" indent="-228590" algn="l" defTabSz="457182" rtl="0" eaLnBrk="1" latinLnBrk="0" hangingPunct="1">
                <a:spcBef>
                  <a:spcPct val="20000"/>
                </a:spcBef>
                <a:buFont typeface="Arial"/>
                <a:buChar char="–"/>
                <a:defRPr sz="18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4pPr>
              <a:lvl5pPr marL="2057317" indent="-228590" algn="l" defTabSz="457182" rtl="0" eaLnBrk="1" latinLnBrk="0" hangingPunct="1">
                <a:spcBef>
                  <a:spcPct val="20000"/>
                </a:spcBef>
                <a:buFont typeface="Arial"/>
                <a:buChar char="»"/>
                <a:defRPr sz="1800" kern="1200">
                  <a:solidFill>
                    <a:srgbClr val="464646"/>
                  </a:solidFill>
                  <a:latin typeface="Karla"/>
                  <a:ea typeface="+mn-ea"/>
                  <a:cs typeface="Karla"/>
                </a:defRPr>
              </a:lvl5pPr>
              <a:lvl6pPr marL="2514499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681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8863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044" indent="-228590" algn="l" defTabSz="457182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57200" indent="-457200">
                <a:spcAft>
                  <a:spcPts val="600"/>
                </a:spcAft>
                <a:buFont typeface="+mj-lt"/>
                <a:buAutoNum type="arabicPeriod"/>
              </a:pPr>
              <a:r>
                <a:rPr lang="en-US" sz="2200" dirty="0"/>
                <a:t>Solving real-life problems using DS</a:t>
              </a:r>
            </a:p>
            <a:p>
              <a:pPr marL="457200" indent="-457200">
                <a:spcAft>
                  <a:spcPts val="600"/>
                </a:spcAft>
                <a:buFont typeface="+mj-lt"/>
                <a:buAutoNum type="arabicPeriod"/>
              </a:pPr>
              <a:r>
                <a:rPr lang="en-US" sz="2200" dirty="0"/>
                <a:t>Evaluating the social impact of DS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203226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22F60372-F513-B843-9D8C-ABECE69C2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1760" y="3749280"/>
            <a:ext cx="5507036" cy="149513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9D19F38-6BFF-D947-A1FC-2E7A6DCDC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687" y="2200599"/>
            <a:ext cx="5227024" cy="266169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0367704-4BB1-0C4E-A7D6-7B403D3B6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122" y="523337"/>
            <a:ext cx="5227024" cy="1296339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7B2ED4-5C05-5A41-8985-E8A6440E5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8172" y="6412375"/>
            <a:ext cx="2844800" cy="365125"/>
          </a:xfrm>
        </p:spPr>
        <p:txBody>
          <a:bodyPr/>
          <a:lstStyle/>
          <a:p>
            <a:fld id="{AD29F1E6-0A42-6342-8A19-FA364A33AB30}" type="slidenum">
              <a:rPr lang="en-US" smtClean="0"/>
              <a:t>26</a:t>
            </a:fld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7BB38B0-F77F-364E-90B9-C369326FBD1A}"/>
              </a:ext>
            </a:extLst>
          </p:cNvPr>
          <p:cNvGrpSpPr/>
          <p:nvPr/>
        </p:nvGrpSpPr>
        <p:grpSpPr>
          <a:xfrm>
            <a:off x="670229" y="132803"/>
            <a:ext cx="3315111" cy="1325013"/>
            <a:chOff x="566057" y="121228"/>
            <a:chExt cx="3315111" cy="177629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D6F9E52-5697-B742-ADDC-887DD3A4C269}"/>
                </a:ext>
              </a:extLst>
            </p:cNvPr>
            <p:cNvSpPr txBox="1"/>
            <p:nvPr/>
          </p:nvSpPr>
          <p:spPr>
            <a:xfrm>
              <a:off x="566057" y="121228"/>
              <a:ext cx="2569934" cy="6189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Karla" pitchFamily="2" charset="0"/>
                  <a:ea typeface="Noteworthy Light" panose="02000400000000000000" pitchFamily="2" charset="77"/>
                </a:rPr>
                <a:t>Weeks 1-2: Data 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6A1F66B-4168-2541-B217-6AE619C23191}"/>
                </a:ext>
              </a:extLst>
            </p:cNvPr>
            <p:cNvSpPr txBox="1"/>
            <p:nvPr/>
          </p:nvSpPr>
          <p:spPr>
            <a:xfrm>
              <a:off x="729343" y="948542"/>
              <a:ext cx="3151825" cy="9489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pc="-150" dirty="0">
                  <a:latin typeface="Karla" pitchFamily="2" charset="0"/>
                  <a:ea typeface="Noteworthy Light" panose="02000400000000000000" pitchFamily="2" charset="77"/>
                </a:rPr>
                <a:t>Data Formats + Web Scraping</a:t>
              </a:r>
            </a:p>
            <a:p>
              <a:r>
                <a:rPr lang="en-US" sz="2000" spc="-150" dirty="0">
                  <a:latin typeface="Karla" pitchFamily="2" charset="0"/>
                  <a:ea typeface="Noteworthy Light" panose="02000400000000000000" pitchFamily="2" charset="77"/>
                </a:rPr>
                <a:t>Pandas 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565EDEF-FC3D-C24C-A932-6ABAA25EDC1E}"/>
              </a:ext>
            </a:extLst>
          </p:cNvPr>
          <p:cNvGrpSpPr/>
          <p:nvPr/>
        </p:nvGrpSpPr>
        <p:grpSpPr>
          <a:xfrm>
            <a:off x="474737" y="1817501"/>
            <a:ext cx="4966727" cy="2832564"/>
            <a:chOff x="6281057" y="121227"/>
            <a:chExt cx="4966727" cy="283256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1E5AE9C-5F5F-9541-940F-13FECB6D8D6B}"/>
                </a:ext>
              </a:extLst>
            </p:cNvPr>
            <p:cNvSpPr txBox="1"/>
            <p:nvPr/>
          </p:nvSpPr>
          <p:spPr>
            <a:xfrm>
              <a:off x="6281057" y="121227"/>
              <a:ext cx="34756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Karla" pitchFamily="2" charset="0"/>
                  <a:ea typeface="Noteworthy Light" panose="02000400000000000000" pitchFamily="2" charset="77"/>
                </a:rPr>
                <a:t>Weeks</a:t>
              </a:r>
              <a:r>
                <a:rPr lang="en-US" sz="2400" b="1" dirty="0">
                  <a:latin typeface="Noteworthy Light" panose="02000400000000000000" pitchFamily="2" charset="77"/>
                  <a:ea typeface="Noteworthy Light" panose="02000400000000000000" pitchFamily="2" charset="77"/>
                </a:rPr>
                <a:t> </a:t>
              </a:r>
              <a:r>
                <a:rPr lang="en-US" sz="24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Karla" pitchFamily="2" charset="0"/>
                  <a:ea typeface="Noteworthy Light" panose="02000400000000000000" pitchFamily="2" charset="77"/>
                </a:rPr>
                <a:t>3-5:</a:t>
              </a:r>
              <a:r>
                <a:rPr lang="en-US" sz="2400" b="1" dirty="0">
                  <a:latin typeface="Noteworthy Light" panose="02000400000000000000" pitchFamily="2" charset="77"/>
                  <a:ea typeface="Noteworthy Light" panose="02000400000000000000" pitchFamily="2" charset="77"/>
                </a:rPr>
                <a:t> </a:t>
              </a:r>
              <a:r>
                <a:rPr lang="en-US" sz="24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Karla" pitchFamily="2" charset="0"/>
                  <a:ea typeface="Noteworthy Light" panose="02000400000000000000" pitchFamily="2" charset="77"/>
                </a:rPr>
                <a:t>Regression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F438102-A545-C546-9E9B-EFEAB144837E}"/>
                </a:ext>
              </a:extLst>
            </p:cNvPr>
            <p:cNvSpPr txBox="1"/>
            <p:nvPr/>
          </p:nvSpPr>
          <p:spPr>
            <a:xfrm>
              <a:off x="6568298" y="707022"/>
              <a:ext cx="4679486" cy="22467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>
                  <a:latin typeface="Karla" pitchFamily="2" charset="0"/>
                  <a:ea typeface="Noteworthy Light" panose="02000400000000000000" pitchFamily="2" charset="77"/>
                </a:rPr>
                <a:t>kNN</a:t>
              </a:r>
              <a:r>
                <a:rPr lang="en-US" sz="2000" dirty="0">
                  <a:latin typeface="Karla" pitchFamily="2" charset="0"/>
                  <a:ea typeface="Noteworthy Light" panose="02000400000000000000" pitchFamily="2" charset="77"/>
                </a:rPr>
                <a:t> Regression</a:t>
              </a:r>
            </a:p>
            <a:p>
              <a:r>
                <a:rPr lang="en-US" sz="2000" dirty="0">
                  <a:latin typeface="Karla" pitchFamily="2" charset="0"/>
                  <a:ea typeface="Noteworthy Light" panose="02000400000000000000" pitchFamily="2" charset="77"/>
                </a:rPr>
                <a:t>Linear Regression</a:t>
              </a:r>
            </a:p>
            <a:p>
              <a:r>
                <a:rPr lang="en-US" sz="2000" dirty="0">
                  <a:latin typeface="Karla" pitchFamily="2" charset="0"/>
                  <a:ea typeface="Noteworthy Light" panose="02000400000000000000" pitchFamily="2" charset="77"/>
                </a:rPr>
                <a:t>Multi and Poly Regression</a:t>
              </a:r>
            </a:p>
            <a:p>
              <a:r>
                <a:rPr lang="en-US" sz="2000" dirty="0">
                  <a:latin typeface="Karla" pitchFamily="2" charset="0"/>
                  <a:ea typeface="Noteworthy Light" panose="02000400000000000000" pitchFamily="2" charset="77"/>
                </a:rPr>
                <a:t>Model Selection and Cross Validations</a:t>
              </a:r>
            </a:p>
            <a:p>
              <a:r>
                <a:rPr lang="en-US" sz="2000" dirty="0">
                  <a:latin typeface="Karla" pitchFamily="2" charset="0"/>
                  <a:ea typeface="Noteworthy Light" panose="02000400000000000000" pitchFamily="2" charset="77"/>
                </a:rPr>
                <a:t>Inference</a:t>
              </a:r>
            </a:p>
            <a:p>
              <a:r>
                <a:rPr lang="en-US" sz="2000" dirty="0">
                  <a:latin typeface="Karla" pitchFamily="2" charset="0"/>
                  <a:ea typeface="Noteworthy Light" panose="02000400000000000000" pitchFamily="2" charset="77"/>
                </a:rPr>
                <a:t>Bootstrap</a:t>
              </a:r>
            </a:p>
            <a:p>
              <a:r>
                <a:rPr lang="en-US" sz="2000" dirty="0">
                  <a:latin typeface="Karla" pitchFamily="2" charset="0"/>
                  <a:ea typeface="Noteworthy Light" panose="02000400000000000000" pitchFamily="2" charset="77"/>
                </a:rPr>
                <a:t>Ridge and Lasso Regularization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3D7F2BA-A502-D847-BBC4-0F840AF2B52E}"/>
              </a:ext>
            </a:extLst>
          </p:cNvPr>
          <p:cNvGrpSpPr/>
          <p:nvPr/>
        </p:nvGrpSpPr>
        <p:grpSpPr>
          <a:xfrm>
            <a:off x="434687" y="4844569"/>
            <a:ext cx="3882794" cy="1957418"/>
            <a:chOff x="239510" y="2795021"/>
            <a:chExt cx="3882794" cy="1957418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5CC6D12-F790-364E-8204-C741ED79813B}"/>
                </a:ext>
              </a:extLst>
            </p:cNvPr>
            <p:cNvSpPr txBox="1"/>
            <p:nvPr/>
          </p:nvSpPr>
          <p:spPr>
            <a:xfrm>
              <a:off x="239510" y="2795021"/>
              <a:ext cx="388279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Karla" pitchFamily="2" charset="0"/>
                  <a:ea typeface="Noteworthy Light" panose="02000400000000000000" pitchFamily="2" charset="77"/>
                </a:rPr>
                <a:t>Weeks 6-7: Classification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9294C38-B202-6343-A256-A90C40A97C6F}"/>
                </a:ext>
              </a:extLst>
            </p:cNvPr>
            <p:cNvSpPr txBox="1"/>
            <p:nvPr/>
          </p:nvSpPr>
          <p:spPr>
            <a:xfrm>
              <a:off x="586785" y="3429000"/>
              <a:ext cx="3198311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>
                  <a:latin typeface="Karla" pitchFamily="2" charset="0"/>
                  <a:ea typeface="Noteworthy Light" panose="02000400000000000000" pitchFamily="2" charset="77"/>
                </a:rPr>
                <a:t>kNN</a:t>
              </a:r>
              <a:r>
                <a:rPr lang="en-US" sz="2000" dirty="0">
                  <a:latin typeface="Karla" pitchFamily="2" charset="0"/>
                  <a:ea typeface="Noteworthy Light" panose="02000400000000000000" pitchFamily="2" charset="77"/>
                </a:rPr>
                <a:t> Classification</a:t>
              </a:r>
            </a:p>
            <a:p>
              <a:r>
                <a:rPr lang="en-US" sz="2000" dirty="0">
                  <a:latin typeface="Karla" pitchFamily="2" charset="0"/>
                  <a:ea typeface="Noteworthy Light" panose="02000400000000000000" pitchFamily="2" charset="77"/>
                </a:rPr>
                <a:t>Logistic Regression</a:t>
              </a:r>
            </a:p>
            <a:p>
              <a:r>
                <a:rPr lang="en-US" sz="2000" dirty="0">
                  <a:latin typeface="Karla" pitchFamily="2" charset="0"/>
                  <a:ea typeface="Noteworthy Light" panose="02000400000000000000" pitchFamily="2" charset="77"/>
                </a:rPr>
                <a:t>Multi-class Classification</a:t>
              </a:r>
            </a:p>
            <a:p>
              <a:endParaRPr lang="en-US" sz="2000" dirty="0">
                <a:latin typeface="Karla" pitchFamily="2" charset="0"/>
                <a:ea typeface="Noteworthy Light" panose="02000400000000000000" pitchFamily="2" charset="77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57BF64B-A122-5D45-BC43-C5877C9ECEDD}"/>
              </a:ext>
            </a:extLst>
          </p:cNvPr>
          <p:cNvGrpSpPr/>
          <p:nvPr/>
        </p:nvGrpSpPr>
        <p:grpSpPr>
          <a:xfrm>
            <a:off x="6208472" y="1344640"/>
            <a:ext cx="5507036" cy="1981405"/>
            <a:chOff x="6291760" y="1770595"/>
            <a:chExt cx="5507036" cy="1981405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1AC80FD9-B0CE-D149-93DE-F761A3163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91760" y="2168003"/>
              <a:ext cx="5507036" cy="1583997"/>
            </a:xfrm>
            <a:prstGeom prst="rect">
              <a:avLst/>
            </a:prstGeom>
          </p:spPr>
        </p:pic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0D5C2E7-43A1-6247-A413-EF2CB004ABE3}"/>
                </a:ext>
              </a:extLst>
            </p:cNvPr>
            <p:cNvGrpSpPr/>
            <p:nvPr/>
          </p:nvGrpSpPr>
          <p:grpSpPr>
            <a:xfrm>
              <a:off x="6634189" y="1770595"/>
              <a:ext cx="2776722" cy="1883453"/>
              <a:chOff x="6430157" y="4212526"/>
              <a:chExt cx="2776722" cy="1883453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72EFF94-AC61-604E-83F4-8426E1BBC432}"/>
                  </a:ext>
                </a:extLst>
              </p:cNvPr>
              <p:cNvSpPr txBox="1"/>
              <p:nvPr/>
            </p:nvSpPr>
            <p:spPr>
              <a:xfrm>
                <a:off x="6757817" y="4772540"/>
                <a:ext cx="2318263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Karla" pitchFamily="2" charset="0"/>
                    <a:ea typeface="Noteworthy Light" panose="02000400000000000000" pitchFamily="2" charset="77"/>
                  </a:rPr>
                  <a:t>Decision Trees</a:t>
                </a:r>
              </a:p>
              <a:p>
                <a:r>
                  <a:rPr lang="en-US" sz="2000" dirty="0">
                    <a:latin typeface="Karla" pitchFamily="2" charset="0"/>
                    <a:ea typeface="Noteworthy Light" panose="02000400000000000000" pitchFamily="2" charset="77"/>
                  </a:rPr>
                  <a:t>Bagging </a:t>
                </a:r>
                <a:br>
                  <a:rPr lang="en-US" sz="2000" dirty="0">
                    <a:latin typeface="Karla" pitchFamily="2" charset="0"/>
                    <a:ea typeface="Noteworthy Light" panose="02000400000000000000" pitchFamily="2" charset="77"/>
                  </a:rPr>
                </a:br>
                <a:r>
                  <a:rPr lang="en-US" sz="2000" dirty="0">
                    <a:latin typeface="Karla" pitchFamily="2" charset="0"/>
                    <a:ea typeface="Noteworthy Light" panose="02000400000000000000" pitchFamily="2" charset="77"/>
                  </a:rPr>
                  <a:t>Random Forest </a:t>
                </a:r>
                <a:br>
                  <a:rPr lang="en-US" sz="2000" dirty="0">
                    <a:latin typeface="Karla" pitchFamily="2" charset="0"/>
                    <a:ea typeface="Noteworthy Light" panose="02000400000000000000" pitchFamily="2" charset="77"/>
                  </a:rPr>
                </a:br>
                <a:r>
                  <a:rPr lang="en-US" sz="2000" dirty="0">
                    <a:latin typeface="Karla" pitchFamily="2" charset="0"/>
                    <a:ea typeface="Noteworthy Light" panose="02000400000000000000" pitchFamily="2" charset="77"/>
                  </a:rPr>
                  <a:t>Boosting Methods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F0B020BA-78F4-3A44-B280-0EC669D13E04}"/>
                  </a:ext>
                </a:extLst>
              </p:cNvPr>
              <p:cNvSpPr txBox="1"/>
              <p:nvPr/>
            </p:nvSpPr>
            <p:spPr>
              <a:xfrm>
                <a:off x="6430157" y="4212526"/>
                <a:ext cx="277672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Karla" pitchFamily="2" charset="0"/>
                    <a:ea typeface="Noteworthy Light" panose="02000400000000000000" pitchFamily="2" charset="77"/>
                  </a:rPr>
                  <a:t>Weeks 9-10: Trees</a:t>
                </a:r>
              </a:p>
            </p:txBody>
          </p: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6D578D4-DAF5-2245-AFCC-040560EDBFDD}"/>
              </a:ext>
            </a:extLst>
          </p:cNvPr>
          <p:cNvGrpSpPr/>
          <p:nvPr/>
        </p:nvGrpSpPr>
        <p:grpSpPr>
          <a:xfrm>
            <a:off x="6530291" y="3312006"/>
            <a:ext cx="4458272" cy="1874038"/>
            <a:chOff x="6248204" y="4124863"/>
            <a:chExt cx="4458272" cy="1931749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ACD00CE-65BC-984B-B57F-9BC9EDB9BF72}"/>
                </a:ext>
              </a:extLst>
            </p:cNvPr>
            <p:cNvSpPr txBox="1"/>
            <p:nvPr/>
          </p:nvSpPr>
          <p:spPr>
            <a:xfrm>
              <a:off x="6727056" y="4692418"/>
              <a:ext cx="3666388" cy="13641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Karla" pitchFamily="2" charset="0"/>
                  <a:ea typeface="Noteworthy Light" panose="02000400000000000000" pitchFamily="2" charset="77"/>
                </a:rPr>
                <a:t>Multi-Layer Perceptron </a:t>
              </a:r>
            </a:p>
            <a:p>
              <a:r>
                <a:rPr lang="en-US" sz="2000" dirty="0">
                  <a:latin typeface="Karla" pitchFamily="2" charset="0"/>
                  <a:ea typeface="Noteworthy Light" panose="02000400000000000000" pitchFamily="2" charset="77"/>
                </a:rPr>
                <a:t>Architecture of NN</a:t>
              </a:r>
            </a:p>
            <a:p>
              <a:r>
                <a:rPr lang="en-US" sz="2000" dirty="0">
                  <a:latin typeface="Karla" pitchFamily="2" charset="0"/>
                  <a:ea typeface="Noteworthy Light" panose="02000400000000000000" pitchFamily="2" charset="77"/>
                </a:rPr>
                <a:t>Fitting NN, backprop and SGD</a:t>
              </a:r>
            </a:p>
            <a:p>
              <a:r>
                <a:rPr lang="en-US" sz="2000" dirty="0">
                  <a:latin typeface="Karla" pitchFamily="2" charset="0"/>
                  <a:ea typeface="Noteworthy Light" panose="02000400000000000000" pitchFamily="2" charset="77"/>
                </a:rPr>
                <a:t>Regularization of NN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DE302DE-5A0F-B04D-BDD7-EE7915E1314F}"/>
                </a:ext>
              </a:extLst>
            </p:cNvPr>
            <p:cNvSpPr txBox="1"/>
            <p:nvPr/>
          </p:nvSpPr>
          <p:spPr>
            <a:xfrm>
              <a:off x="6248204" y="4124863"/>
              <a:ext cx="44582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Karla" pitchFamily="2" charset="0"/>
                  <a:ea typeface="Noteworthy Light" panose="02000400000000000000" pitchFamily="2" charset="77"/>
                </a:rPr>
                <a:t>Weeks 11-12: Neural Networks</a:t>
              </a:r>
            </a:p>
          </p:txBody>
        </p:sp>
      </p:grpSp>
      <p:pic>
        <p:nvPicPr>
          <p:cNvPr id="39" name="Picture 38">
            <a:extLst>
              <a:ext uri="{FF2B5EF4-FFF2-40B4-BE49-F238E27FC236}">
                <a16:creationId xmlns:a16="http://schemas.microsoft.com/office/drawing/2014/main" id="{024226F3-391B-134F-AB97-D5EFE94D2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737" y="5251301"/>
            <a:ext cx="5227024" cy="1296339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F9C62D45-1758-3848-9B15-5C0E7F859CDF}"/>
              </a:ext>
            </a:extLst>
          </p:cNvPr>
          <p:cNvGrpSpPr/>
          <p:nvPr/>
        </p:nvGrpSpPr>
        <p:grpSpPr>
          <a:xfrm>
            <a:off x="6291760" y="5292827"/>
            <a:ext cx="5507036" cy="1379204"/>
            <a:chOff x="6414888" y="74157"/>
            <a:chExt cx="5507036" cy="137920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EFB53E2-B1D1-1241-887A-53A0048DBAF5}"/>
                </a:ext>
              </a:extLst>
            </p:cNvPr>
            <p:cNvSpPr txBox="1"/>
            <p:nvPr/>
          </p:nvSpPr>
          <p:spPr>
            <a:xfrm>
              <a:off x="6514238" y="74157"/>
              <a:ext cx="19351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Karla" pitchFamily="2" charset="0"/>
                  <a:ea typeface="Noteworthy Light" panose="02000400000000000000" pitchFamily="2" charset="77"/>
                </a:rPr>
                <a:t>Weeks 13-14</a:t>
              </a:r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79118A0B-B162-8844-A2E8-DDD4EB0FC9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14888" y="511817"/>
              <a:ext cx="5507036" cy="941544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E091D13-7066-C546-A721-DD471AB14B29}"/>
                </a:ext>
              </a:extLst>
            </p:cNvPr>
            <p:cNvSpPr txBox="1"/>
            <p:nvPr/>
          </p:nvSpPr>
          <p:spPr>
            <a:xfrm>
              <a:off x="6816142" y="626632"/>
              <a:ext cx="22140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pc="-150" dirty="0">
                  <a:latin typeface="Karla" pitchFamily="2" charset="0"/>
                  <a:ea typeface="Noteworthy Light" panose="02000400000000000000" pitchFamily="2" charset="77"/>
                </a:rPr>
                <a:t>Ethics</a:t>
              </a:r>
            </a:p>
            <a:p>
              <a:r>
                <a:rPr lang="en-US" sz="2000" spc="-150" dirty="0">
                  <a:latin typeface="Karla" pitchFamily="2" charset="0"/>
                  <a:ea typeface="Noteworthy Light" panose="02000400000000000000" pitchFamily="2" charset="77"/>
                </a:rPr>
                <a:t>Model Interpretation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099A48A-2BB9-6A46-B404-C5C6A55E667F}"/>
              </a:ext>
            </a:extLst>
          </p:cNvPr>
          <p:cNvGrpSpPr/>
          <p:nvPr/>
        </p:nvGrpSpPr>
        <p:grpSpPr>
          <a:xfrm>
            <a:off x="6208472" y="-16510"/>
            <a:ext cx="5507036" cy="1379204"/>
            <a:chOff x="6414888" y="74157"/>
            <a:chExt cx="5507036" cy="1379204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405774F-E2A1-C248-A386-524BB6643B11}"/>
                </a:ext>
              </a:extLst>
            </p:cNvPr>
            <p:cNvSpPr txBox="1"/>
            <p:nvPr/>
          </p:nvSpPr>
          <p:spPr>
            <a:xfrm>
              <a:off x="6514238" y="74157"/>
              <a:ext cx="2278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Karla" pitchFamily="2" charset="0"/>
                  <a:ea typeface="Noteworthy Light" panose="02000400000000000000" pitchFamily="2" charset="77"/>
                </a:rPr>
                <a:t>Weeks 8: Data</a:t>
              </a:r>
            </a:p>
          </p:txBody>
        </p:sp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3375F1D9-7E5C-514F-9D1E-9BD917D86F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14888" y="511817"/>
              <a:ext cx="5507036" cy="941544"/>
            </a:xfrm>
            <a:prstGeom prst="rect">
              <a:avLst/>
            </a:prstGeom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4613231-E932-9044-B148-F9DAFA5100C5}"/>
                </a:ext>
              </a:extLst>
            </p:cNvPr>
            <p:cNvSpPr txBox="1"/>
            <p:nvPr/>
          </p:nvSpPr>
          <p:spPr>
            <a:xfrm>
              <a:off x="6816142" y="626632"/>
              <a:ext cx="183896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pc="-150" dirty="0">
                  <a:latin typeface="Karla" pitchFamily="2" charset="0"/>
                  <a:ea typeface="Noteworthy Light" panose="02000400000000000000" pitchFamily="2" charset="77"/>
                </a:rPr>
                <a:t>Data Imputation</a:t>
              </a:r>
            </a:p>
            <a:p>
              <a:r>
                <a:rPr lang="en-US" sz="2000" spc="-150" dirty="0">
                  <a:latin typeface="Karla" pitchFamily="2" charset="0"/>
                  <a:ea typeface="Noteworthy Light" panose="02000400000000000000" pitchFamily="2" charset="77"/>
                </a:rPr>
                <a:t>PCA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139919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37D1663-6964-6642-AD18-006193FFC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849" y="1457182"/>
            <a:ext cx="5743378" cy="49832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2A51B39-55F9-3D44-8AD6-9B1C0354AF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9900" y="1364516"/>
            <a:ext cx="5743378" cy="49832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0246" y="912581"/>
            <a:ext cx="3269438" cy="767276"/>
          </a:xfrm>
        </p:spPr>
        <p:txBody>
          <a:bodyPr/>
          <a:lstStyle/>
          <a:p>
            <a:r>
              <a:rPr lang="en-US" dirty="0"/>
              <a:t>  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CS109B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4" y="1721768"/>
            <a:ext cx="4838043" cy="5588167"/>
          </a:xfrm>
        </p:spPr>
        <p:txBody>
          <a:bodyPr/>
          <a:lstStyle/>
          <a:p>
            <a:r>
              <a:rPr lang="en-US" dirty="0"/>
              <a:t>A. Neural Networks: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CNNs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RNNs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Generative models </a:t>
            </a:r>
          </a:p>
          <a:p>
            <a:pPr>
              <a:spcAft>
                <a:spcPts val="1200"/>
              </a:spcAft>
            </a:pPr>
            <a:r>
              <a:rPr lang="en-US" dirty="0"/>
              <a:t>B. Unsupervised Clustering</a:t>
            </a:r>
          </a:p>
          <a:p>
            <a:pPr>
              <a:spcAft>
                <a:spcPts val="1200"/>
              </a:spcAft>
            </a:pPr>
            <a:r>
              <a:rPr lang="en-US" dirty="0"/>
              <a:t>C. Piecewise Linear Regression</a:t>
            </a:r>
          </a:p>
          <a:p>
            <a:pPr>
              <a:spcAft>
                <a:spcPts val="1200"/>
              </a:spcAft>
            </a:pPr>
            <a:r>
              <a:rPr lang="en-US" dirty="0"/>
              <a:t>D. Bayesian Modeling</a:t>
            </a:r>
          </a:p>
          <a:p>
            <a:pPr>
              <a:spcAft>
                <a:spcPts val="1200"/>
              </a:spcAft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27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D89226-4ABD-164C-B2CD-9295129AC63D}"/>
              </a:ext>
            </a:extLst>
          </p:cNvPr>
          <p:cNvSpPr txBox="1">
            <a:spLocks/>
          </p:cNvSpPr>
          <p:nvPr/>
        </p:nvSpPr>
        <p:spPr>
          <a:xfrm>
            <a:off x="7264012" y="820506"/>
            <a:ext cx="2220952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182" rtl="0" eaLnBrk="1" latinLnBrk="0" hangingPunct="1">
              <a:spcBef>
                <a:spcPct val="0"/>
              </a:spcBef>
              <a:buNone/>
              <a:defRPr sz="3200" kern="1200" baseline="0">
                <a:solidFill>
                  <a:srgbClr val="464646"/>
                </a:solidFill>
                <a:latin typeface="Karla"/>
                <a:ea typeface="+mj-ea"/>
                <a:cs typeface="Karla"/>
              </a:defRPr>
            </a:lvl1pPr>
          </a:lstStyle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AC295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35C2FB1-5D1C-D34E-86DC-2D5EFBEE08FA}"/>
              </a:ext>
            </a:extLst>
          </p:cNvPr>
          <p:cNvSpPr txBox="1">
            <a:spLocks/>
          </p:cNvSpPr>
          <p:nvPr/>
        </p:nvSpPr>
        <p:spPr>
          <a:xfrm>
            <a:off x="7065943" y="1721768"/>
            <a:ext cx="4838043" cy="5588167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A. Productions Data Science, from notebooks to the cloud</a:t>
            </a:r>
          </a:p>
          <a:p>
            <a:pPr>
              <a:spcAft>
                <a:spcPts val="600"/>
              </a:spcAft>
            </a:pPr>
            <a:r>
              <a:rPr lang="en-US" dirty="0"/>
              <a:t>B. Big models, transfer learning and architecture learning </a:t>
            </a:r>
          </a:p>
          <a:p>
            <a:pPr>
              <a:spcAft>
                <a:spcPts val="600"/>
              </a:spcAft>
            </a:pPr>
            <a:r>
              <a:rPr lang="en-US" dirty="0"/>
              <a:t>C. Visualization tools for interpreting models</a:t>
            </a:r>
          </a:p>
          <a:p>
            <a:pPr>
              <a:spcAft>
                <a:spcPts val="1200"/>
              </a:spcAft>
            </a:pP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1A73598-54AA-EE40-ADE1-DC0CD891D8B5}"/>
              </a:ext>
            </a:extLst>
          </p:cNvPr>
          <p:cNvSpPr txBox="1">
            <a:spLocks/>
          </p:cNvSpPr>
          <p:nvPr/>
        </p:nvSpPr>
        <p:spPr>
          <a:xfrm>
            <a:off x="349292" y="216531"/>
            <a:ext cx="11493416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182" rtl="0" eaLnBrk="1" latinLnBrk="0" hangingPunct="1">
              <a:spcBef>
                <a:spcPct val="0"/>
              </a:spcBef>
              <a:buNone/>
              <a:defRPr sz="3200" kern="1200" baseline="0">
                <a:solidFill>
                  <a:srgbClr val="464646"/>
                </a:solidFill>
                <a:latin typeface="Karla"/>
                <a:ea typeface="+mj-ea"/>
                <a:cs typeface="Karla"/>
              </a:defRPr>
            </a:lvl1pPr>
          </a:lstStyle>
          <a:p>
            <a:r>
              <a:rPr lang="en-US" dirty="0"/>
              <a:t>After CS109A</a:t>
            </a:r>
          </a:p>
        </p:txBody>
      </p:sp>
    </p:spTree>
    <p:extLst>
      <p:ext uri="{BB962C8B-B14F-4D97-AF65-F5344CB8AC3E}">
        <p14:creationId xmlns:p14="http://schemas.microsoft.com/office/powerpoint/2010/main" val="20398740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8DF28-F433-5044-901D-E4F50175A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an exclusive list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B338F-22D0-8541-8F30-D72CC4713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CS171 (Visualization)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CS182 (AI)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CS181 (ML)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CS 187 (NLP)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Stat 110 (Probability)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Stat 111 (Inference)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Stat 139 (Linear Models)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Stat 149 (generalized linear models)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Stat 131 (Time Series)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Stat 171 (Stochastic Processes)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Stat 195 (Statistical Machine Learning).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24FDFF-5546-C845-B391-9C12B3A63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764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Who?  Instructors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4044" y="4616927"/>
            <a:ext cx="3454285" cy="2024542"/>
          </a:xfrm>
        </p:spPr>
        <p:txBody>
          <a:bodyPr/>
          <a:lstStyle/>
          <a:p>
            <a:pPr algn="ctr">
              <a:spcAft>
                <a:spcPts val="1200"/>
              </a:spcAft>
            </a:pPr>
            <a:r>
              <a:rPr lang="en-US" sz="2400" b="1" dirty="0" err="1"/>
              <a:t>Pavlos</a:t>
            </a:r>
            <a:r>
              <a:rPr lang="en-US" sz="2400" b="1" dirty="0"/>
              <a:t> </a:t>
            </a:r>
            <a:r>
              <a:rPr lang="en-US" sz="2400" b="1" dirty="0" err="1"/>
              <a:t>Protopapas</a:t>
            </a:r>
            <a:endParaRPr lang="en-US" sz="2400" b="1" dirty="0"/>
          </a:p>
          <a:p>
            <a:pPr algn="ctr">
              <a:spcAft>
                <a:spcPts val="1200"/>
              </a:spcAft>
            </a:pPr>
            <a:r>
              <a:rPr lang="en-US" sz="2400" dirty="0"/>
              <a:t>Scientific director</a:t>
            </a:r>
            <a:br>
              <a:rPr lang="en-US" sz="2400" dirty="0"/>
            </a:br>
            <a:r>
              <a:rPr lang="en-US" sz="2400" dirty="0"/>
              <a:t>Institute of Applied Computational Science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29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886" y="1522134"/>
            <a:ext cx="2431473" cy="2971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1485137-106A-C040-836B-D1AF28C9FE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45" r="10423"/>
          <a:stretch/>
        </p:blipFill>
        <p:spPr>
          <a:xfrm>
            <a:off x="4846320" y="1522134"/>
            <a:ext cx="2377440" cy="29733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C70E02-C4DD-D448-865A-F572BA00B7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877" t="1089" r="8334" b="-1089"/>
          <a:stretch/>
        </p:blipFill>
        <p:spPr>
          <a:xfrm>
            <a:off x="8743168" y="1522134"/>
            <a:ext cx="2377440" cy="29718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D017040-9E1B-F344-9EA1-219F3E51388D}"/>
              </a:ext>
            </a:extLst>
          </p:cNvPr>
          <p:cNvSpPr txBox="1">
            <a:spLocks/>
          </p:cNvSpPr>
          <p:nvPr/>
        </p:nvSpPr>
        <p:spPr>
          <a:xfrm>
            <a:off x="4307897" y="4616927"/>
            <a:ext cx="3454285" cy="2024542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1200"/>
              </a:spcAft>
            </a:pPr>
            <a:r>
              <a:rPr lang="en-US" sz="2400" b="1" dirty="0"/>
              <a:t>Kevin Rader</a:t>
            </a:r>
          </a:p>
          <a:p>
            <a:pPr algn="ctr">
              <a:spcAft>
                <a:spcPts val="1200"/>
              </a:spcAft>
            </a:pPr>
            <a:r>
              <a:rPr lang="en-US" sz="2400" dirty="0"/>
              <a:t>Senior preceptor in Statistics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0FF2D51-A256-2141-A9DC-E76B399BD1EA}"/>
              </a:ext>
            </a:extLst>
          </p:cNvPr>
          <p:cNvSpPr txBox="1">
            <a:spLocks/>
          </p:cNvSpPr>
          <p:nvPr/>
        </p:nvSpPr>
        <p:spPr>
          <a:xfrm>
            <a:off x="8192439" y="4616927"/>
            <a:ext cx="3454285" cy="2024542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1200"/>
              </a:spcAft>
            </a:pPr>
            <a:r>
              <a:rPr lang="en-US" sz="2400" b="1" dirty="0"/>
              <a:t>Chris Tanner</a:t>
            </a:r>
          </a:p>
          <a:p>
            <a:pPr algn="ctr">
              <a:spcAft>
                <a:spcPts val="1200"/>
              </a:spcAft>
            </a:pPr>
            <a:r>
              <a:rPr lang="en-US" sz="2400" dirty="0"/>
              <a:t>Lecturer at Institute of Applied Computational Science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6657C88A-0307-C044-BB45-C02C6BBDC206}"/>
                  </a:ext>
                </a:extLst>
              </p14:cNvPr>
              <p14:cNvContentPartPr/>
              <p14:nvPr/>
            </p14:nvContentPartPr>
            <p14:xfrm>
              <a:off x="9198720" y="1133640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6657C88A-0307-C044-BB45-C02C6BBDC20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189360" y="1124280"/>
                <a:ext cx="1908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79797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9768" y="983807"/>
            <a:ext cx="10327008" cy="2111143"/>
          </a:xfrm>
        </p:spPr>
        <p:txBody>
          <a:bodyPr/>
          <a:lstStyle/>
          <a:p>
            <a:r>
              <a:rPr lang="en-US" dirty="0"/>
              <a:t>Jobs!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3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189838" y="3026265"/>
            <a:ext cx="1037968" cy="642551"/>
          </a:xfrm>
          <a:prstGeom prst="ellipse">
            <a:avLst/>
          </a:prstGeom>
          <a:noFill/>
          <a:ln w="2222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45052F6-6A45-6746-9D27-738FF366F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3794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4043" y="4108639"/>
            <a:ext cx="3454285" cy="2024542"/>
          </a:xfrm>
        </p:spPr>
        <p:txBody>
          <a:bodyPr/>
          <a:lstStyle/>
          <a:p>
            <a:pPr algn="ctr">
              <a:spcAft>
                <a:spcPts val="1200"/>
              </a:spcAft>
            </a:pPr>
            <a:r>
              <a:rPr lang="en-US" sz="2400" b="1" dirty="0"/>
              <a:t>Eleni </a:t>
            </a:r>
            <a:r>
              <a:rPr lang="en-US" sz="2400" b="1" dirty="0" err="1"/>
              <a:t>Kaxiras</a:t>
            </a:r>
            <a:endParaRPr lang="en-US" sz="2400" b="1" dirty="0"/>
          </a:p>
          <a:p>
            <a:pPr algn="ctr">
              <a:spcAft>
                <a:spcPts val="1200"/>
              </a:spcAft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Supportive Instructor</a:t>
            </a:r>
          </a:p>
          <a:p>
            <a:pPr algn="ctr">
              <a:spcAft>
                <a:spcPts val="1200"/>
              </a:spcAft>
            </a:pPr>
            <a:r>
              <a:rPr lang="en-US" sz="2400" dirty="0"/>
              <a:t>Assistant Director for Data Science and Computation at SEAS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30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D017040-9E1B-F344-9EA1-219F3E51388D}"/>
              </a:ext>
            </a:extLst>
          </p:cNvPr>
          <p:cNvSpPr txBox="1">
            <a:spLocks/>
          </p:cNvSpPr>
          <p:nvPr/>
        </p:nvSpPr>
        <p:spPr>
          <a:xfrm>
            <a:off x="4307896" y="4071500"/>
            <a:ext cx="3454285" cy="2024542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1200"/>
              </a:spcAft>
            </a:pPr>
            <a:r>
              <a:rPr lang="en-US" sz="2400" b="1" dirty="0" err="1"/>
              <a:t>Marios</a:t>
            </a:r>
            <a:r>
              <a:rPr lang="en-US" sz="2400" b="1" dirty="0"/>
              <a:t> </a:t>
            </a:r>
            <a:r>
              <a:rPr lang="en-US" sz="2400" b="1" dirty="0" err="1"/>
              <a:t>Mattheakis</a:t>
            </a:r>
            <a:endParaRPr lang="en-US" sz="2400" b="1" dirty="0"/>
          </a:p>
          <a:p>
            <a:pPr algn="ctr">
              <a:spcAft>
                <a:spcPts val="1200"/>
              </a:spcAft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Section Leader</a:t>
            </a:r>
          </a:p>
          <a:p>
            <a:pPr algn="ctr">
              <a:spcAft>
                <a:spcPts val="1200"/>
              </a:spcAft>
            </a:pPr>
            <a:r>
              <a:rPr lang="en-US" sz="2400" dirty="0"/>
              <a:t>Post-doctoral Fellow</a:t>
            </a:r>
            <a:br>
              <a:rPr lang="en-US" sz="2400" dirty="0"/>
            </a:br>
            <a:r>
              <a:rPr lang="en-US" sz="2400" dirty="0"/>
              <a:t>IACS 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0FF2D51-A256-2141-A9DC-E76B399BD1EA}"/>
              </a:ext>
            </a:extLst>
          </p:cNvPr>
          <p:cNvSpPr txBox="1">
            <a:spLocks/>
          </p:cNvSpPr>
          <p:nvPr/>
        </p:nvSpPr>
        <p:spPr>
          <a:xfrm>
            <a:off x="8061749" y="4071500"/>
            <a:ext cx="3796361" cy="2024542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1200"/>
              </a:spcAft>
            </a:pPr>
            <a:r>
              <a:rPr lang="en-US" sz="2400" b="1" dirty="0"/>
              <a:t>Chris </a:t>
            </a:r>
            <a:r>
              <a:rPr lang="en-US" sz="2400" b="1" dirty="0" err="1"/>
              <a:t>Gumb</a:t>
            </a:r>
            <a:endParaRPr lang="en-US" sz="2400" b="1" dirty="0"/>
          </a:p>
          <a:p>
            <a:pPr algn="ctr">
              <a:spcAft>
                <a:spcPts val="1200"/>
              </a:spcAft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Head TF</a:t>
            </a:r>
          </a:p>
          <a:p>
            <a:pPr algn="ctr"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pitchFamily="2" charset="0"/>
                <a:ea typeface="Karla" pitchFamily="2" charset="0"/>
              </a:rPr>
              <a:t>Graduate student of Data Science at Harvard Extension School</a:t>
            </a:r>
            <a:endParaRPr lang="en-US" sz="2400" dirty="0"/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E7E279D8-C2AF-1741-9649-B1FDBC4FD4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4">
            <a:extLst>
              <a:ext uri="{FF2B5EF4-FFF2-40B4-BE49-F238E27FC236}">
                <a16:creationId xmlns:a16="http://schemas.microsoft.com/office/drawing/2014/main" id="{5D30E404-47BE-C042-9BBE-FAB279996F6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448833" y="781833"/>
            <a:ext cx="2951967" cy="2951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720B091-586F-B349-98AA-9B8E5BA69B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36" t="1140" r="10908" b="3509"/>
          <a:stretch/>
        </p:blipFill>
        <p:spPr>
          <a:xfrm>
            <a:off x="1188720" y="1005839"/>
            <a:ext cx="2432304" cy="2971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F83643B-E8F2-E641-BB5E-3A7C1251D5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92" t="4838" r="7762" b="28494"/>
          <a:stretch/>
        </p:blipFill>
        <p:spPr>
          <a:xfrm>
            <a:off x="4818887" y="983807"/>
            <a:ext cx="2432304" cy="29718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511FE1D-AFE1-6743-BD0B-CA41EFF884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404" t="7883" r="25716" b="13063"/>
          <a:stretch/>
        </p:blipFill>
        <p:spPr>
          <a:xfrm>
            <a:off x="8621245" y="1005839"/>
            <a:ext cx="2432304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3121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Who? Teaching Fellows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31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F1974E-3DF8-C24A-93BF-EF73723706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5989" y="961227"/>
            <a:ext cx="8320022" cy="568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5321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89BE6-7B47-D547-AB80-C6056E3F1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Components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27743E-588C-8044-9E47-5A8615EAF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5717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100" b="1" dirty="0"/>
              <a:t>Lectures</a:t>
            </a:r>
            <a:r>
              <a:rPr lang="en-US" sz="3100" dirty="0"/>
              <a:t>,  Advanced Sections, Sections and Office Hours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784" y="983807"/>
            <a:ext cx="11286015" cy="5662839"/>
          </a:xfrm>
        </p:spPr>
        <p:txBody>
          <a:bodyPr/>
          <a:lstStyle/>
          <a:p>
            <a:r>
              <a:rPr lang="en-US" sz="2600" dirty="0"/>
              <a:t>During lecture will cover the material which you will need to complete the homework, and to survive the rest of your life in CS109A. </a:t>
            </a:r>
            <a:r>
              <a:rPr lang="en-US" sz="2600" i="1" dirty="0"/>
              <a:t> </a:t>
            </a:r>
            <a:endParaRPr lang="en-US" sz="2600" dirty="0"/>
          </a:p>
          <a:p>
            <a:r>
              <a:rPr lang="en-US" sz="2600" dirty="0"/>
              <a:t>We will use a mix of notes and exercises via </a:t>
            </a:r>
            <a:r>
              <a:rPr lang="en-US" sz="2600" dirty="0" err="1"/>
              <a:t>edstem</a:t>
            </a:r>
            <a:r>
              <a:rPr lang="en-US" sz="2600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Lecture notes and associated notebooks will be posted before lecture on GitHub and on </a:t>
            </a:r>
            <a:r>
              <a:rPr lang="en-US" sz="2600" dirty="0" err="1"/>
              <a:t>edstem</a:t>
            </a:r>
            <a:r>
              <a:rPr lang="en-US" sz="2600" dirty="0"/>
              <a:t>.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Lectures will be video taped (and live streamed) and posted approximately within 24 hours on web page.</a:t>
            </a:r>
          </a:p>
          <a:p>
            <a:endParaRPr lang="en-US" sz="2600" dirty="0"/>
          </a:p>
          <a:p>
            <a:r>
              <a:rPr lang="en-US" sz="2600" dirty="0"/>
              <a:t>We will have two ‘shows’ ,  morning and matinee (A, B) </a:t>
            </a:r>
          </a:p>
          <a:p>
            <a:r>
              <a:rPr lang="en-US" sz="2600" dirty="0">
                <a:solidFill>
                  <a:srgbClr val="C00000"/>
                </a:solidFill>
              </a:rPr>
              <a:t>A: Morning Mon/Wed/Fri 9:00-10:15am @Zoom</a:t>
            </a:r>
          </a:p>
          <a:p>
            <a:r>
              <a:rPr lang="en-US" sz="2600" dirty="0">
                <a:solidFill>
                  <a:srgbClr val="C00000"/>
                </a:solidFill>
              </a:rPr>
              <a:t>B: Matinee Mon/Wed/Fri 3:00-4:15pm @Zoom </a:t>
            </a:r>
          </a:p>
          <a:p>
            <a:r>
              <a:rPr lang="en-US" sz="2600" dirty="0">
                <a:solidFill>
                  <a:srgbClr val="C00000"/>
                </a:solidFill>
              </a:rPr>
              <a:t> </a:t>
            </a:r>
          </a:p>
          <a:p>
            <a:endParaRPr lang="en-US" sz="2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7666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D616C80-9D62-174F-B8EB-CDA801D31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392" y="194649"/>
            <a:ext cx="2702164" cy="2111143"/>
          </a:xfrm>
        </p:spPr>
        <p:txBody>
          <a:bodyPr/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Lecture format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2A99895-7780-BB42-B441-94CFF43C9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34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6DA87B-D671-E949-966B-4535ED27BF86}"/>
              </a:ext>
            </a:extLst>
          </p:cNvPr>
          <p:cNvSpPr txBox="1">
            <a:spLocks/>
          </p:cNvSpPr>
          <p:nvPr/>
        </p:nvSpPr>
        <p:spPr>
          <a:xfrm>
            <a:off x="9144000" y="640080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29F1E6-0A42-6342-8A19-FA364A33AB30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6" name="CustomShape 1">
            <a:extLst>
              <a:ext uri="{FF2B5EF4-FFF2-40B4-BE49-F238E27FC236}">
                <a16:creationId xmlns:a16="http://schemas.microsoft.com/office/drawing/2014/main" id="{22775E20-57A5-0D4D-B0DB-1F9896318DBA}"/>
              </a:ext>
            </a:extLst>
          </p:cNvPr>
          <p:cNvSpPr/>
          <p:nvPr/>
        </p:nvSpPr>
        <p:spPr>
          <a:xfrm rot="5400000">
            <a:off x="8184776" y="3083112"/>
            <a:ext cx="576360" cy="4731120"/>
          </a:xfrm>
          <a:prstGeom prst="rect">
            <a:avLst/>
          </a:prstGeom>
          <a:solidFill>
            <a:schemeClr val="accent4">
              <a:lumMod val="40000"/>
              <a:lumOff val="60000"/>
              <a:alpha val="6902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sp>
        <p:nvSpPr>
          <p:cNvPr id="7" name="CustomShape 2">
            <a:extLst>
              <a:ext uri="{FF2B5EF4-FFF2-40B4-BE49-F238E27FC236}">
                <a16:creationId xmlns:a16="http://schemas.microsoft.com/office/drawing/2014/main" id="{27D9FCB2-7A74-AD4F-AC0F-6C126EFAEF85}"/>
              </a:ext>
            </a:extLst>
          </p:cNvPr>
          <p:cNvSpPr/>
          <p:nvPr/>
        </p:nvSpPr>
        <p:spPr>
          <a:xfrm rot="5400000">
            <a:off x="7797039" y="-1475911"/>
            <a:ext cx="1320514" cy="472428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sp>
        <p:nvSpPr>
          <p:cNvPr id="8" name="CustomShape 3">
            <a:extLst>
              <a:ext uri="{FF2B5EF4-FFF2-40B4-BE49-F238E27FC236}">
                <a16:creationId xmlns:a16="http://schemas.microsoft.com/office/drawing/2014/main" id="{4A345211-A26E-CD48-A952-BCD8F979CFC7}"/>
              </a:ext>
            </a:extLst>
          </p:cNvPr>
          <p:cNvSpPr/>
          <p:nvPr/>
        </p:nvSpPr>
        <p:spPr>
          <a:xfrm rot="5400000">
            <a:off x="8060216" y="77472"/>
            <a:ext cx="805680" cy="472428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sp>
        <p:nvSpPr>
          <p:cNvPr id="9" name="CustomShape 4">
            <a:extLst>
              <a:ext uri="{FF2B5EF4-FFF2-40B4-BE49-F238E27FC236}">
                <a16:creationId xmlns:a16="http://schemas.microsoft.com/office/drawing/2014/main" id="{7C83D415-8F4B-8A44-9D72-B553B509D0E2}"/>
              </a:ext>
            </a:extLst>
          </p:cNvPr>
          <p:cNvSpPr/>
          <p:nvPr/>
        </p:nvSpPr>
        <p:spPr>
          <a:xfrm>
            <a:off x="6218636" y="2231172"/>
            <a:ext cx="4465080" cy="33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1600" b="0" strike="noStrike" spc="-1" dirty="0">
                <a:solidFill>
                  <a:srgbClr val="000000"/>
                </a:solidFill>
                <a:latin typeface="Avenir Roman"/>
                <a:ea typeface="Noteworthy Light"/>
              </a:rPr>
              <a:t>Questions from asynchronous material, review of quiz and homework</a:t>
            </a:r>
            <a:endParaRPr lang="en-US" sz="1600" spc="-1" dirty="0"/>
          </a:p>
          <a:p>
            <a:pPr>
              <a:lnSpc>
                <a:spcPct val="100000"/>
              </a:lnSpc>
            </a:pPr>
            <a:endParaRPr lang="en-US" sz="1600" b="0" strike="noStrike" spc="-1" dirty="0">
              <a:latin typeface="Arial"/>
            </a:endParaRPr>
          </a:p>
        </p:txBody>
      </p:sp>
      <p:sp>
        <p:nvSpPr>
          <p:cNvPr id="10" name="CustomShape 5">
            <a:extLst>
              <a:ext uri="{FF2B5EF4-FFF2-40B4-BE49-F238E27FC236}">
                <a16:creationId xmlns:a16="http://schemas.microsoft.com/office/drawing/2014/main" id="{ECF6310B-B9DC-F745-AEB3-39384F3D9B4E}"/>
              </a:ext>
            </a:extLst>
          </p:cNvPr>
          <p:cNvSpPr/>
          <p:nvPr/>
        </p:nvSpPr>
        <p:spPr>
          <a:xfrm rot="5400000">
            <a:off x="7913241" y="1034352"/>
            <a:ext cx="1097641" cy="473256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sp>
        <p:nvSpPr>
          <p:cNvPr id="11" name="CustomShape 6">
            <a:extLst>
              <a:ext uri="{FF2B5EF4-FFF2-40B4-BE49-F238E27FC236}">
                <a16:creationId xmlns:a16="http://schemas.microsoft.com/office/drawing/2014/main" id="{A31DFCCC-FAEB-D342-A02A-EA5934936BD8}"/>
              </a:ext>
            </a:extLst>
          </p:cNvPr>
          <p:cNvSpPr/>
          <p:nvPr/>
        </p:nvSpPr>
        <p:spPr>
          <a:xfrm rot="5400000">
            <a:off x="7995865" y="2467783"/>
            <a:ext cx="954901" cy="473256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 dirty="0"/>
          </a:p>
        </p:txBody>
      </p:sp>
      <p:sp>
        <p:nvSpPr>
          <p:cNvPr id="12" name="CustomShape 7">
            <a:extLst>
              <a:ext uri="{FF2B5EF4-FFF2-40B4-BE49-F238E27FC236}">
                <a16:creationId xmlns:a16="http://schemas.microsoft.com/office/drawing/2014/main" id="{D8E43DCB-4EC3-F447-A4EC-D9CAAADC2A08}"/>
              </a:ext>
            </a:extLst>
          </p:cNvPr>
          <p:cNvSpPr/>
          <p:nvPr/>
        </p:nvSpPr>
        <p:spPr>
          <a:xfrm>
            <a:off x="6161036" y="4592052"/>
            <a:ext cx="4534920" cy="33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Avenir Roman"/>
                <a:ea typeface="Noteworthy Light"/>
              </a:rPr>
              <a:t>Hands-on exercises in breakout rooms</a:t>
            </a:r>
            <a:endParaRPr lang="en-US" sz="1600" b="0" strike="noStrike" spc="-1" dirty="0">
              <a:latin typeface="Arial"/>
            </a:endParaRPr>
          </a:p>
        </p:txBody>
      </p:sp>
      <p:sp>
        <p:nvSpPr>
          <p:cNvPr id="13" name="CustomShape 8">
            <a:extLst>
              <a:ext uri="{FF2B5EF4-FFF2-40B4-BE49-F238E27FC236}">
                <a16:creationId xmlns:a16="http://schemas.microsoft.com/office/drawing/2014/main" id="{58E1E724-BA2B-E64B-8290-37613050DF69}"/>
              </a:ext>
            </a:extLst>
          </p:cNvPr>
          <p:cNvSpPr/>
          <p:nvPr/>
        </p:nvSpPr>
        <p:spPr>
          <a:xfrm rot="5400000">
            <a:off x="8264156" y="1780455"/>
            <a:ext cx="407160" cy="4745160"/>
          </a:xfrm>
          <a:prstGeom prst="rect">
            <a:avLst/>
          </a:prstGeom>
          <a:solidFill>
            <a:srgbClr val="FF7E79">
              <a:alpha val="70000"/>
            </a:srgbClr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sp>
        <p:nvSpPr>
          <p:cNvPr id="14" name="CustomShape 9">
            <a:extLst>
              <a:ext uri="{FF2B5EF4-FFF2-40B4-BE49-F238E27FC236}">
                <a16:creationId xmlns:a16="http://schemas.microsoft.com/office/drawing/2014/main" id="{D412FFB5-B719-F94F-823F-BA60207EC2F6}"/>
              </a:ext>
            </a:extLst>
          </p:cNvPr>
          <p:cNvSpPr/>
          <p:nvPr/>
        </p:nvSpPr>
        <p:spPr>
          <a:xfrm>
            <a:off x="6195497" y="5344171"/>
            <a:ext cx="3775320" cy="33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Avenir Roman"/>
                <a:ea typeface="Noteworthy Light"/>
              </a:rPr>
              <a:t>Discussion about the exercises</a:t>
            </a:r>
            <a:endParaRPr lang="en-US" sz="1600" b="0" strike="noStrike" spc="-1" dirty="0">
              <a:latin typeface="Arial"/>
            </a:endParaRPr>
          </a:p>
        </p:txBody>
      </p:sp>
      <p:sp>
        <p:nvSpPr>
          <p:cNvPr id="15" name="CustomShape 10">
            <a:extLst>
              <a:ext uri="{FF2B5EF4-FFF2-40B4-BE49-F238E27FC236}">
                <a16:creationId xmlns:a16="http://schemas.microsoft.com/office/drawing/2014/main" id="{AC48BFEC-FB93-2A40-AB57-46997A5FC385}"/>
              </a:ext>
            </a:extLst>
          </p:cNvPr>
          <p:cNvSpPr/>
          <p:nvPr/>
        </p:nvSpPr>
        <p:spPr>
          <a:xfrm rot="5400000">
            <a:off x="8265389" y="4116284"/>
            <a:ext cx="423053" cy="47232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sp>
        <p:nvSpPr>
          <p:cNvPr id="16" name="CustomShape 11">
            <a:extLst>
              <a:ext uri="{FF2B5EF4-FFF2-40B4-BE49-F238E27FC236}">
                <a16:creationId xmlns:a16="http://schemas.microsoft.com/office/drawing/2014/main" id="{0AAA58A3-B99B-8246-9B53-4DC305E407B2}"/>
              </a:ext>
            </a:extLst>
          </p:cNvPr>
          <p:cNvSpPr/>
          <p:nvPr/>
        </p:nvSpPr>
        <p:spPr>
          <a:xfrm>
            <a:off x="6194001" y="3255013"/>
            <a:ext cx="2393280" cy="33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Avenir Roman"/>
                <a:ea typeface="Noteworthy Light"/>
              </a:rPr>
              <a:t>Live Lecture</a:t>
            </a:r>
            <a:endParaRPr lang="en-US" sz="1600" b="0" strike="noStrike" spc="-1" dirty="0">
              <a:latin typeface="Arial"/>
            </a:endParaRPr>
          </a:p>
        </p:txBody>
      </p:sp>
      <p:sp>
        <p:nvSpPr>
          <p:cNvPr id="17" name="CustomShape 13">
            <a:extLst>
              <a:ext uri="{FF2B5EF4-FFF2-40B4-BE49-F238E27FC236}">
                <a16:creationId xmlns:a16="http://schemas.microsoft.com/office/drawing/2014/main" id="{7952E4EA-69FE-C545-810B-9EBEFCE04A8D}"/>
              </a:ext>
            </a:extLst>
          </p:cNvPr>
          <p:cNvSpPr/>
          <p:nvPr/>
        </p:nvSpPr>
        <p:spPr>
          <a:xfrm>
            <a:off x="6209636" y="2842452"/>
            <a:ext cx="3985920" cy="33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US" sz="1600" b="0" strike="noStrike" spc="-1" dirty="0">
              <a:latin typeface="Arial"/>
            </a:endParaRPr>
          </a:p>
        </p:txBody>
      </p:sp>
      <p:sp>
        <p:nvSpPr>
          <p:cNvPr id="18" name="CustomShape 14">
            <a:extLst>
              <a:ext uri="{FF2B5EF4-FFF2-40B4-BE49-F238E27FC236}">
                <a16:creationId xmlns:a16="http://schemas.microsoft.com/office/drawing/2014/main" id="{D53693DB-2CB6-3440-8A04-79ABB10B5036}"/>
              </a:ext>
            </a:extLst>
          </p:cNvPr>
          <p:cNvSpPr/>
          <p:nvPr/>
        </p:nvSpPr>
        <p:spPr>
          <a:xfrm>
            <a:off x="6218636" y="4022892"/>
            <a:ext cx="1214640" cy="33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venir Roman"/>
                <a:ea typeface="Noteworthy Light"/>
              </a:rPr>
              <a:t>Q&amp;A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9" name="CustomShape 16">
            <a:extLst>
              <a:ext uri="{FF2B5EF4-FFF2-40B4-BE49-F238E27FC236}">
                <a16:creationId xmlns:a16="http://schemas.microsoft.com/office/drawing/2014/main" id="{D7FF64F9-0A6B-9545-95B5-758FA852AC68}"/>
              </a:ext>
            </a:extLst>
          </p:cNvPr>
          <p:cNvSpPr/>
          <p:nvPr/>
        </p:nvSpPr>
        <p:spPr>
          <a:xfrm>
            <a:off x="6194001" y="6267842"/>
            <a:ext cx="3640320" cy="33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Avenir Roman"/>
                <a:ea typeface="Noteworthy Light"/>
              </a:rPr>
              <a:t>Summary and conclusions</a:t>
            </a:r>
            <a:endParaRPr lang="en-US" sz="1600" b="0" strike="noStrike" spc="-1" dirty="0">
              <a:latin typeface="Arial"/>
            </a:endParaRPr>
          </a:p>
        </p:txBody>
      </p:sp>
      <p:sp>
        <p:nvSpPr>
          <p:cNvPr id="20" name="CustomShape 21">
            <a:extLst>
              <a:ext uri="{FF2B5EF4-FFF2-40B4-BE49-F238E27FC236}">
                <a16:creationId xmlns:a16="http://schemas.microsoft.com/office/drawing/2014/main" id="{07E521DF-68F9-1347-8132-DF3743821B65}"/>
              </a:ext>
            </a:extLst>
          </p:cNvPr>
          <p:cNvSpPr/>
          <p:nvPr/>
        </p:nvSpPr>
        <p:spPr>
          <a:xfrm>
            <a:off x="2941556" y="3832092"/>
            <a:ext cx="1993320" cy="33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venir Roman"/>
                <a:ea typeface="Noteworthy Light"/>
              </a:rPr>
              <a:t>SYNCHRONOUS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1" name="CustomShape 22">
            <a:extLst>
              <a:ext uri="{FF2B5EF4-FFF2-40B4-BE49-F238E27FC236}">
                <a16:creationId xmlns:a16="http://schemas.microsoft.com/office/drawing/2014/main" id="{1D1B6BEC-FE56-5C4C-803D-B7817D20DAE2}"/>
              </a:ext>
            </a:extLst>
          </p:cNvPr>
          <p:cNvSpPr/>
          <p:nvPr/>
        </p:nvSpPr>
        <p:spPr>
          <a:xfrm>
            <a:off x="2941556" y="711253"/>
            <a:ext cx="1993320" cy="33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venir Roman"/>
                <a:ea typeface="Noteworthy Light"/>
              </a:rPr>
              <a:t>ASYNCHRONOUS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2" name="CustomShape 23">
            <a:extLst>
              <a:ext uri="{FF2B5EF4-FFF2-40B4-BE49-F238E27FC236}">
                <a16:creationId xmlns:a16="http://schemas.microsoft.com/office/drawing/2014/main" id="{CA3FB3E0-12F6-CA4A-94C8-897B46B5F069}"/>
              </a:ext>
            </a:extLst>
          </p:cNvPr>
          <p:cNvSpPr/>
          <p:nvPr/>
        </p:nvSpPr>
        <p:spPr>
          <a:xfrm>
            <a:off x="5164556" y="2106612"/>
            <a:ext cx="849960" cy="4432320"/>
          </a:xfrm>
          <a:prstGeom prst="leftBrace">
            <a:avLst>
              <a:gd name="adj1" fmla="val 46451"/>
              <a:gd name="adj2" fmla="val 46115"/>
            </a:avLst>
          </a:prstGeom>
          <a:noFill/>
          <a:ln w="54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" name="CustomShape 24">
            <a:extLst>
              <a:ext uri="{FF2B5EF4-FFF2-40B4-BE49-F238E27FC236}">
                <a16:creationId xmlns:a16="http://schemas.microsoft.com/office/drawing/2014/main" id="{34B748E6-DFBB-534C-86AE-2019897D6018}"/>
              </a:ext>
            </a:extLst>
          </p:cNvPr>
          <p:cNvSpPr/>
          <p:nvPr/>
        </p:nvSpPr>
        <p:spPr>
          <a:xfrm>
            <a:off x="5105610" y="244283"/>
            <a:ext cx="849960" cy="1302203"/>
          </a:xfrm>
          <a:prstGeom prst="leftBrace">
            <a:avLst>
              <a:gd name="adj1" fmla="val 46451"/>
              <a:gd name="adj2" fmla="val 46115"/>
            </a:avLst>
          </a:prstGeom>
          <a:noFill/>
          <a:ln w="54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" name="CustomShape 20">
            <a:extLst>
              <a:ext uri="{FF2B5EF4-FFF2-40B4-BE49-F238E27FC236}">
                <a16:creationId xmlns:a16="http://schemas.microsoft.com/office/drawing/2014/main" id="{441E7C01-F1A0-224D-9483-B39005014B0D}"/>
              </a:ext>
            </a:extLst>
          </p:cNvPr>
          <p:cNvSpPr/>
          <p:nvPr/>
        </p:nvSpPr>
        <p:spPr>
          <a:xfrm>
            <a:off x="6145549" y="340813"/>
            <a:ext cx="4827600" cy="1074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71360" indent="-1710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000000"/>
                </a:solidFill>
                <a:latin typeface="Avenir Roman"/>
                <a:ea typeface="Noteworthy Light"/>
              </a:rPr>
              <a:t>Quiz  </a:t>
            </a:r>
            <a:endParaRPr lang="en-US" sz="1600" b="0" strike="noStrike" spc="-1" dirty="0">
              <a:latin typeface="Arial"/>
            </a:endParaRPr>
          </a:p>
          <a:p>
            <a:pPr marL="171360" indent="-1710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000000"/>
                </a:solidFill>
                <a:latin typeface="Avenir Roman"/>
                <a:ea typeface="Noteworthy Light"/>
              </a:rPr>
              <a:t>Finish exercises from </a:t>
            </a:r>
            <a:r>
              <a:rPr lang="en-US" sz="1600" b="0" strike="noStrike" spc="-1" dirty="0">
                <a:solidFill>
                  <a:schemeClr val="tx1">
                    <a:lumMod val="95000"/>
                    <a:lumOff val="5000"/>
                  </a:schemeClr>
                </a:solidFill>
                <a:latin typeface="Avenir Roman"/>
                <a:ea typeface="Noteworthy Light"/>
              </a:rPr>
              <a:t>previous lecture</a:t>
            </a:r>
            <a:endParaRPr lang="en-US" sz="1600" b="0" strike="noStrike" spc="-1" dirty="0">
              <a:solidFill>
                <a:schemeClr val="tx1">
                  <a:lumMod val="95000"/>
                  <a:lumOff val="5000"/>
                </a:schemeClr>
              </a:solidFill>
              <a:latin typeface="Arial"/>
            </a:endParaRPr>
          </a:p>
          <a:p>
            <a:pPr marL="171360" indent="-1710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000000"/>
                </a:solidFill>
                <a:latin typeface="Avenir Roman"/>
                <a:ea typeface="Noteworthy Light"/>
              </a:rPr>
              <a:t>Reading or Video Watching for </a:t>
            </a:r>
            <a:r>
              <a:rPr lang="en-US" sz="1600" b="0" strike="noStrike" spc="-1" dirty="0">
                <a:solidFill>
                  <a:schemeClr val="tx1">
                    <a:lumMod val="95000"/>
                    <a:lumOff val="5000"/>
                  </a:schemeClr>
                </a:solidFill>
                <a:latin typeface="Avenir Roman"/>
                <a:ea typeface="Noteworthy Light"/>
              </a:rPr>
              <a:t>next lecture</a:t>
            </a:r>
            <a:endParaRPr lang="en-US" sz="1600" b="0" strike="noStrike" spc="-1" dirty="0">
              <a:solidFill>
                <a:schemeClr val="tx1">
                  <a:lumMod val="95000"/>
                  <a:lumOff val="5000"/>
                </a:schemeClr>
              </a:solidFill>
              <a:latin typeface="Arial"/>
            </a:endParaRPr>
          </a:p>
        </p:txBody>
      </p:sp>
      <p:sp>
        <p:nvSpPr>
          <p:cNvPr id="25" name="CustomShape 16">
            <a:extLst>
              <a:ext uri="{FF2B5EF4-FFF2-40B4-BE49-F238E27FC236}">
                <a16:creationId xmlns:a16="http://schemas.microsoft.com/office/drawing/2014/main" id="{E8E504C6-E1F8-D047-933B-45314BB90530}"/>
              </a:ext>
            </a:extLst>
          </p:cNvPr>
          <p:cNvSpPr/>
          <p:nvPr/>
        </p:nvSpPr>
        <p:spPr>
          <a:xfrm>
            <a:off x="6608336" y="5834745"/>
            <a:ext cx="1007485" cy="33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Avenir Roman"/>
                <a:ea typeface="Noteworthy Light"/>
              </a:rPr>
              <a:t>Repeat </a:t>
            </a:r>
            <a:endParaRPr lang="en-US" sz="1600" b="0" strike="noStrike" spc="-1" dirty="0">
              <a:latin typeface="Arial"/>
            </a:endParaRPr>
          </a:p>
        </p:txBody>
      </p:sp>
      <p:sp>
        <p:nvSpPr>
          <p:cNvPr id="26" name="CustomShape 16">
            <a:extLst>
              <a:ext uri="{FF2B5EF4-FFF2-40B4-BE49-F238E27FC236}">
                <a16:creationId xmlns:a16="http://schemas.microsoft.com/office/drawing/2014/main" id="{5D79F61C-FCCA-2B4B-816A-B2AE669CE99F}"/>
              </a:ext>
            </a:extLst>
          </p:cNvPr>
          <p:cNvSpPr/>
          <p:nvPr/>
        </p:nvSpPr>
        <p:spPr>
          <a:xfrm rot="5400000">
            <a:off x="8316340" y="5893469"/>
            <a:ext cx="646952" cy="33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 dirty="0">
                <a:solidFill>
                  <a:srgbClr val="000000"/>
                </a:solidFill>
                <a:latin typeface="Avenir Roman"/>
                <a:ea typeface="Noteworthy Light"/>
              </a:rPr>
              <a:t>…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5A4139C-7FA8-D043-969C-81026001D0E0}"/>
              </a:ext>
            </a:extLst>
          </p:cNvPr>
          <p:cNvSpPr txBox="1"/>
          <p:nvPr/>
        </p:nvSpPr>
        <p:spPr>
          <a:xfrm>
            <a:off x="239392" y="4342018"/>
            <a:ext cx="4331344" cy="156966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pitchFamily="2" charset="0"/>
              </a:rPr>
              <a:t>The “hands-on exercises” part will be longer during the Friday lecture as opposed to Mon/Wed.</a:t>
            </a:r>
          </a:p>
        </p:txBody>
      </p:sp>
    </p:spTree>
    <p:extLst>
      <p:ext uri="{BB962C8B-B14F-4D97-AF65-F5344CB8AC3E}">
        <p14:creationId xmlns:p14="http://schemas.microsoft.com/office/powerpoint/2010/main" val="4625189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100" b="1" dirty="0"/>
              <a:t>Advanced Sections, Sections </a:t>
            </a:r>
            <a:r>
              <a:rPr lang="en-US" sz="3100" dirty="0"/>
              <a:t>and Office Hours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784" y="983807"/>
            <a:ext cx="11286015" cy="5662839"/>
          </a:xfrm>
        </p:spPr>
        <p:txBody>
          <a:bodyPr/>
          <a:lstStyle/>
          <a:p>
            <a:pPr>
              <a:spcBef>
                <a:spcPts val="1224"/>
              </a:spcBef>
            </a:pPr>
            <a:r>
              <a:rPr lang="en-US" sz="2400" dirty="0"/>
              <a:t>Lectures are supplemented by 1.25 hours sections led by teaching fellows. </a:t>
            </a:r>
          </a:p>
          <a:p>
            <a:pPr>
              <a:spcBef>
                <a:spcPts val="1224"/>
              </a:spcBef>
            </a:pPr>
            <a:r>
              <a:rPr lang="en-US" sz="2400" dirty="0"/>
              <a:t>There are 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two types </a:t>
            </a:r>
            <a:r>
              <a:rPr lang="en-US" sz="2400" dirty="0"/>
              <a:t>of sections: </a:t>
            </a:r>
          </a:p>
          <a:p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i="1" dirty="0"/>
              <a:t>Standard Sections </a:t>
            </a:r>
            <a:r>
              <a:rPr lang="en-US" sz="2400" dirty="0"/>
              <a:t>will be a mix of review of material and practice problems similar to the homework. </a:t>
            </a:r>
          </a:p>
          <a:p>
            <a:r>
              <a:rPr lang="en-US" sz="2400" dirty="0"/>
              <a:t>	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Friday 1:30-2:45 pm, and Mon 8:30-9:45 pm @zoom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i="1" dirty="0"/>
          </a:p>
          <a:p>
            <a:pPr marL="460375" indent="-460375">
              <a:buFont typeface="Arial" panose="020B0604020202020204" pitchFamily="34" charset="0"/>
              <a:buChar char="•"/>
            </a:pPr>
            <a:r>
              <a:rPr lang="en-US" sz="2400" i="1" dirty="0"/>
              <a:t>Advanced Sections </a:t>
            </a:r>
            <a:r>
              <a:rPr lang="en-US" sz="2400" b="1" i="1" dirty="0"/>
              <a:t>(A-Sections) </a:t>
            </a:r>
            <a:r>
              <a:rPr lang="en-US" sz="2400" dirty="0"/>
              <a:t>will cover advanced topics like the mathematical underpinnings of the methods seen in lectures and labs. </a:t>
            </a:r>
          </a:p>
          <a:p>
            <a:r>
              <a:rPr lang="en-US" sz="2400" b="1" dirty="0"/>
              <a:t>	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Weds 12:01 pm - 1:15 pm @zoom. </a:t>
            </a:r>
            <a:r>
              <a:rPr lang="en-US" sz="2400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A-sections are required for AC209 students.</a:t>
            </a:r>
          </a:p>
          <a:p>
            <a:endParaRPr lang="en-US" sz="2400" u="sng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2400" dirty="0"/>
              <a:t>Note: Sections are not held every week. Consult the course calendar for exact dates.</a:t>
            </a:r>
            <a:endParaRPr lang="en-US" sz="2400" dirty="0">
              <a:solidFill>
                <a:srgbClr val="C00000"/>
              </a:solidFill>
            </a:endParaRPr>
          </a:p>
          <a:p>
            <a:endParaRPr lang="en-US" sz="24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769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100" b="1" dirty="0"/>
              <a:t>Advanced Sections</a:t>
            </a:r>
            <a:r>
              <a:rPr lang="en-US" sz="3100" dirty="0"/>
              <a:t>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784" y="983807"/>
            <a:ext cx="11286015" cy="5662839"/>
          </a:xfrm>
        </p:spPr>
        <p:txBody>
          <a:bodyPr/>
          <a:lstStyle/>
          <a:p>
            <a:r>
              <a:rPr lang="en-US" sz="2400" b="1" dirty="0"/>
              <a:t>Topics </a:t>
            </a:r>
          </a:p>
          <a:p>
            <a:pPr marL="1257270" lvl="1" indent="-514350">
              <a:buFont typeface="+mj-lt"/>
              <a:buAutoNum type="arabicPeriod"/>
            </a:pPr>
            <a:r>
              <a:rPr lang="en-US" dirty="0"/>
              <a:t>Linear Algebra and Hypothesis Testing: The Short Versions</a:t>
            </a:r>
          </a:p>
          <a:p>
            <a:pPr marL="1257270" lvl="1" indent="-514350">
              <a:buFont typeface="+mj-lt"/>
              <a:buAutoNum type="arabicPeriod"/>
            </a:pPr>
            <a:r>
              <a:rPr lang="en-US" dirty="0"/>
              <a:t>Methods of regularization and their justifications</a:t>
            </a:r>
          </a:p>
          <a:p>
            <a:pPr marL="1257270" lvl="1" indent="-514350">
              <a:buFont typeface="+mj-lt"/>
              <a:buAutoNum type="arabicPeriod"/>
            </a:pPr>
            <a:r>
              <a:rPr lang="en-US" dirty="0"/>
              <a:t>Generalized Linear Models </a:t>
            </a:r>
          </a:p>
          <a:p>
            <a:pPr marL="1257270" lvl="1" indent="-514350">
              <a:buFont typeface="+mj-lt"/>
              <a:buAutoNum type="arabicPeriod"/>
            </a:pPr>
            <a:r>
              <a:rPr lang="en-US" dirty="0"/>
              <a:t>Mathematics of PCA </a:t>
            </a:r>
          </a:p>
          <a:p>
            <a:pPr marL="1257270" lvl="1" indent="-514350">
              <a:buFont typeface="+mj-lt"/>
              <a:buAutoNum type="arabicPeriod"/>
            </a:pPr>
            <a:r>
              <a:rPr lang="en-US" dirty="0"/>
              <a:t>Ensemble methods</a:t>
            </a:r>
          </a:p>
          <a:p>
            <a:pPr marL="1257270" lvl="1" indent="-514350">
              <a:buFont typeface="+mj-lt"/>
              <a:buAutoNum type="arabicPeriod"/>
            </a:pPr>
            <a:r>
              <a:rPr lang="en-US" dirty="0"/>
              <a:t>Stochastic Gradient Descent and solvers </a:t>
            </a:r>
          </a:p>
          <a:p>
            <a:pPr marL="1257270" lvl="1" indent="-514350">
              <a:buFont typeface="+mj-lt"/>
              <a:buAutoNum type="arabicPeriod"/>
            </a:pPr>
            <a:endParaRPr lang="en-US" sz="2000" b="1" dirty="0"/>
          </a:p>
          <a:p>
            <a:r>
              <a:rPr lang="en-US" sz="2200" b="1" dirty="0"/>
              <a:t>NOTE 1</a:t>
            </a:r>
            <a:r>
              <a:rPr lang="en-US" sz="2200" dirty="0"/>
              <a:t>:  The materials in the </a:t>
            </a:r>
            <a:r>
              <a:rPr lang="en-US" sz="2200" i="1" dirty="0"/>
              <a:t>Advanced Sections </a:t>
            </a:r>
            <a:r>
              <a:rPr lang="en-US" sz="2200" dirty="0"/>
              <a:t>are required for all AC 209A students. There will be one extra question in most homework for AC 209 students which will be based on the A-Section materials. </a:t>
            </a:r>
          </a:p>
          <a:p>
            <a:r>
              <a:rPr lang="en-US" sz="2200" b="1" dirty="0"/>
              <a:t>NOTE 2: </a:t>
            </a:r>
            <a:r>
              <a:rPr lang="en-US" sz="2200" dirty="0"/>
              <a:t>No additional quizzes for A-section.</a:t>
            </a:r>
          </a:p>
          <a:p>
            <a:r>
              <a:rPr lang="en-US" sz="2200" b="1" dirty="0"/>
              <a:t>NOTE 3: </a:t>
            </a:r>
            <a:r>
              <a:rPr lang="en-US" sz="2200" dirty="0"/>
              <a:t>A-sections and Friday’s regular section will be live streamed to everyone.</a:t>
            </a:r>
          </a:p>
          <a:p>
            <a:pPr lvl="1" indent="0">
              <a:buNone/>
            </a:pPr>
            <a:endParaRPr lang="en-US" sz="2200" b="1" dirty="0"/>
          </a:p>
          <a:p>
            <a:endParaRPr lang="en-US" sz="2400" b="1" dirty="0"/>
          </a:p>
          <a:p>
            <a:endParaRPr lang="en-US" sz="24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956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Office Hours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37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A5F31C-6414-DD47-9CD7-007BC7764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8142" y="1298353"/>
            <a:ext cx="6299200" cy="478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771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5C117-1DDC-FC4B-8973-42D6AC97E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6114D7-A8F8-DD43-BFCD-D6CC26A5D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0387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Graded Components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39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79779BF-62D1-754D-BFCA-3B9F9FE3E7BE}"/>
              </a:ext>
            </a:extLst>
          </p:cNvPr>
          <p:cNvGrpSpPr/>
          <p:nvPr/>
        </p:nvGrpSpPr>
        <p:grpSpPr>
          <a:xfrm>
            <a:off x="-4173" y="992386"/>
            <a:ext cx="4081470" cy="3188199"/>
            <a:chOff x="5062530" y="1797160"/>
            <a:chExt cx="4081470" cy="318819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6DA5B12-7A7D-5D4C-ADD1-DEC66CDFFE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62530" y="2310745"/>
              <a:ext cx="4081470" cy="2674614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649DF07-F5E6-A749-8D1B-FAE5329965F9}"/>
                </a:ext>
              </a:extLst>
            </p:cNvPr>
            <p:cNvSpPr/>
            <p:nvPr/>
          </p:nvSpPr>
          <p:spPr>
            <a:xfrm>
              <a:off x="5352848" y="1797160"/>
              <a:ext cx="252184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Karla" pitchFamily="2" charset="0"/>
                </a:rPr>
                <a:t>Homework: 63%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C956AA0-A963-3846-ADAD-F5BB08609A29}"/>
                </a:ext>
              </a:extLst>
            </p:cNvPr>
            <p:cNvSpPr/>
            <p:nvPr/>
          </p:nvSpPr>
          <p:spPr>
            <a:xfrm>
              <a:off x="5387650" y="2522096"/>
              <a:ext cx="3543408" cy="15081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latin typeface="Karla" pitchFamily="2" charset="0"/>
                </a:rPr>
                <a:t>Homework zero: 1%</a:t>
              </a:r>
            </a:p>
            <a:p>
              <a:r>
                <a:rPr lang="en-US" dirty="0">
                  <a:latin typeface="Karla" pitchFamily="2" charset="0"/>
                </a:rPr>
                <a:t>Individual Homework (2): 10% </a:t>
              </a:r>
            </a:p>
            <a:p>
              <a:r>
                <a:rPr lang="en-US" dirty="0">
                  <a:latin typeface="Karla" pitchFamily="2" charset="0"/>
                </a:rPr>
                <a:t>Paired Homework (6): 42%</a:t>
              </a:r>
            </a:p>
            <a:p>
              <a:endParaRPr lang="en-US" sz="2000" dirty="0">
                <a:latin typeface="Karla" pitchFamily="2" charset="0"/>
              </a:endParaRPr>
            </a:p>
            <a:p>
              <a:r>
                <a:rPr lang="en-US" dirty="0">
                  <a:latin typeface="Karla" pitchFamily="2" charset="0"/>
                </a:rPr>
                <a:t>HW4 and HW6 are the </a:t>
              </a:r>
              <a:r>
                <a:rPr lang="en-US" dirty="0" err="1">
                  <a:latin typeface="Karla" pitchFamily="2" charset="0"/>
                </a:rPr>
                <a:t>indiv</a:t>
              </a:r>
              <a:r>
                <a:rPr lang="en-US" dirty="0">
                  <a:latin typeface="Karla" pitchFamily="2" charset="0"/>
                </a:rPr>
                <a:t>. HW 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179BAD7-A563-9542-B4F6-70F27E5E5FBE}"/>
              </a:ext>
            </a:extLst>
          </p:cNvPr>
          <p:cNvGrpSpPr/>
          <p:nvPr/>
        </p:nvGrpSpPr>
        <p:grpSpPr>
          <a:xfrm>
            <a:off x="8176599" y="964640"/>
            <a:ext cx="4081470" cy="3188199"/>
            <a:chOff x="5062530" y="1797160"/>
            <a:chExt cx="4081470" cy="3188199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AC3ACAA-01E6-6B4B-AFF8-D584D7B679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62530" y="2310745"/>
              <a:ext cx="4081470" cy="2674614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90F9B3D-038F-9945-BAC0-DA14B511EC2E}"/>
                </a:ext>
              </a:extLst>
            </p:cNvPr>
            <p:cNvSpPr/>
            <p:nvPr/>
          </p:nvSpPr>
          <p:spPr>
            <a:xfrm>
              <a:off x="5352848" y="1797160"/>
              <a:ext cx="190468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Karla" pitchFamily="2" charset="0"/>
                </a:rPr>
                <a:t>Quizzes: 6%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11DBAAF-472F-2541-96A3-AA8775F421D7}"/>
                </a:ext>
              </a:extLst>
            </p:cNvPr>
            <p:cNvSpPr/>
            <p:nvPr/>
          </p:nvSpPr>
          <p:spPr>
            <a:xfrm>
              <a:off x="5387649" y="2522096"/>
              <a:ext cx="3487081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End of each lecture. </a:t>
              </a:r>
            </a:p>
            <a:p>
              <a:endParaRPr lang="en-US" dirty="0"/>
            </a:p>
            <a:p>
              <a:r>
                <a:rPr lang="en-US" dirty="0"/>
                <a:t>25% of the quizzes will be dropped from your grade.</a:t>
              </a:r>
            </a:p>
            <a:p>
              <a:r>
                <a:rPr lang="en-US" dirty="0"/>
                <a:t>All questions are weighted equally.</a:t>
              </a:r>
            </a:p>
            <a:p>
              <a:endParaRPr lang="en-US" dirty="0"/>
            </a:p>
            <a:p>
              <a:r>
                <a:rPr lang="en-US" dirty="0"/>
                <a:t>Due at the beginning of the next morning lecture.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094A11F-84C5-D447-97E1-936647888DCF}"/>
              </a:ext>
            </a:extLst>
          </p:cNvPr>
          <p:cNvGrpSpPr/>
          <p:nvPr/>
        </p:nvGrpSpPr>
        <p:grpSpPr>
          <a:xfrm>
            <a:off x="4152869" y="1001626"/>
            <a:ext cx="4081470" cy="3188199"/>
            <a:chOff x="5062530" y="1797160"/>
            <a:chExt cx="4081470" cy="3188199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3D7C7B6-CF96-1647-A05C-A868A6BBEF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62530" y="2310745"/>
              <a:ext cx="4081470" cy="2674614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E75A91C-8B2E-2C4D-9358-184CFFDFC0C3}"/>
                </a:ext>
              </a:extLst>
            </p:cNvPr>
            <p:cNvSpPr/>
            <p:nvPr/>
          </p:nvSpPr>
          <p:spPr>
            <a:xfrm>
              <a:off x="5352848" y="1797160"/>
              <a:ext cx="216437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Karla" pitchFamily="2" charset="0"/>
                </a:rPr>
                <a:t>Exercises: 6%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BDCDDF0-1E89-354F-AC1D-965FC77A86F8}"/>
                </a:ext>
              </a:extLst>
            </p:cNvPr>
            <p:cNvSpPr/>
            <p:nvPr/>
          </p:nvSpPr>
          <p:spPr>
            <a:xfrm>
              <a:off x="5387650" y="2522096"/>
              <a:ext cx="3485668" cy="20313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During lecture.</a:t>
              </a:r>
            </a:p>
            <a:p>
              <a:endParaRPr lang="en-US" dirty="0"/>
            </a:p>
            <a:p>
              <a:r>
                <a:rPr lang="en-US" dirty="0"/>
                <a:t>All questions are weighted equally.</a:t>
              </a:r>
            </a:p>
            <a:p>
              <a:endParaRPr lang="en-US" dirty="0"/>
            </a:p>
            <a:p>
              <a:r>
                <a:rPr lang="en-US" dirty="0"/>
                <a:t>Due at the beginning of the next morning lecture.</a:t>
              </a:r>
            </a:p>
            <a:p>
              <a:endParaRPr lang="en-US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9C71E7E-7E48-C045-A4B7-87870F45590F}"/>
              </a:ext>
            </a:extLst>
          </p:cNvPr>
          <p:cNvGrpSpPr/>
          <p:nvPr/>
        </p:nvGrpSpPr>
        <p:grpSpPr>
          <a:xfrm>
            <a:off x="4055265" y="4411541"/>
            <a:ext cx="4081470" cy="1989259"/>
            <a:chOff x="5062530" y="1464071"/>
            <a:chExt cx="4081470" cy="3521288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DCE000D-0664-E04B-B4CB-C3E3EE32D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62530" y="2310745"/>
              <a:ext cx="4081470" cy="2674614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EAD002D-059A-AC45-8141-5F0401371F12}"/>
                </a:ext>
              </a:extLst>
            </p:cNvPr>
            <p:cNvSpPr/>
            <p:nvPr/>
          </p:nvSpPr>
          <p:spPr>
            <a:xfrm>
              <a:off x="5305172" y="1464071"/>
              <a:ext cx="2143536" cy="55031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Karla" pitchFamily="2" charset="0"/>
                </a:rPr>
                <a:t>Projects: 25%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EB085D4-3BBA-E447-89F6-D2BE4BDF7C31}"/>
                </a:ext>
              </a:extLst>
            </p:cNvPr>
            <p:cNvSpPr/>
            <p:nvPr/>
          </p:nvSpPr>
          <p:spPr>
            <a:xfrm>
              <a:off x="5387650" y="2522095"/>
              <a:ext cx="3485668" cy="21247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Three milestones plus final presentation and a report in the form of a blog. </a:t>
              </a:r>
              <a:br>
                <a:rPr lang="en-US" dirty="0"/>
              </a:br>
              <a:r>
                <a:rPr lang="en-US" dirty="0"/>
                <a:t>More details soon. 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00DE26BC-8BB1-0644-A395-6B39B6DE5992}"/>
                  </a:ext>
                </a:extLst>
              </p14:cNvPr>
              <p14:cNvContentPartPr/>
              <p14:nvPr/>
            </p14:nvContentPartPr>
            <p14:xfrm>
              <a:off x="1757520" y="2918880"/>
              <a:ext cx="223920" cy="25344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00DE26BC-8BB1-0644-A395-6B39B6DE599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48160" y="2909520"/>
                <a:ext cx="242640" cy="27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85083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3192269-7FF7-8B4C-9926-A84303402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0372" y="1544609"/>
            <a:ext cx="8305800" cy="4724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9768" y="983807"/>
            <a:ext cx="10327008" cy="2111143"/>
          </a:xfrm>
        </p:spPr>
        <p:txBody>
          <a:bodyPr/>
          <a:lstStyle/>
          <a:p>
            <a:r>
              <a:rPr lang="en-US" dirty="0"/>
              <a:t>Jobs!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4</a:t>
            </a:fld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425514" y="4676619"/>
            <a:ext cx="1037968" cy="642551"/>
          </a:xfrm>
          <a:prstGeom prst="ellipse">
            <a:avLst/>
          </a:prstGeom>
          <a:noFill/>
          <a:ln w="2222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Notched Right Arrow 6"/>
          <p:cNvSpPr/>
          <p:nvPr/>
        </p:nvSpPr>
        <p:spPr>
          <a:xfrm rot="6310703">
            <a:off x="4464480" y="2192985"/>
            <a:ext cx="3361038" cy="744982"/>
          </a:xfrm>
          <a:prstGeom prst="notchedRightArrow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060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5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7" grpId="1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Homework(s)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4" y="983807"/>
            <a:ext cx="11358586" cy="2111143"/>
          </a:xfrm>
        </p:spPr>
        <p:txBody>
          <a:bodyPr/>
          <a:lstStyle/>
          <a:p>
            <a:pPr>
              <a:spcAft>
                <a:spcPts val="1800"/>
              </a:spcAft>
            </a:pPr>
            <a:r>
              <a:rPr lang="en-US" sz="2500" b="1" dirty="0"/>
              <a:t>There will be 8 homework (not including Homework 0): </a:t>
            </a:r>
          </a:p>
          <a:p>
            <a:pPr marL="457200" indent="-457200">
              <a:spcAft>
                <a:spcPts val="600"/>
              </a:spcAft>
              <a:buFont typeface="Arial" charset="0"/>
              <a:buChar char="•"/>
            </a:pPr>
            <a:r>
              <a:rPr lang="en-US" sz="2500" dirty="0"/>
              <a:t>Homework 0 (due Sept 9)</a:t>
            </a:r>
          </a:p>
          <a:p>
            <a:pPr marL="457200" indent="-457200">
              <a:spcAft>
                <a:spcPts val="600"/>
              </a:spcAft>
              <a:buFont typeface="Arial" charset="0"/>
              <a:buChar char="•"/>
            </a:pPr>
            <a:r>
              <a:rPr lang="en-US" sz="2500" dirty="0"/>
              <a:t>Homework 1: Web scraping, Beautiful Soup</a:t>
            </a:r>
          </a:p>
          <a:p>
            <a:pPr marL="457200" indent="-457200">
              <a:spcAft>
                <a:spcPts val="600"/>
              </a:spcAft>
              <a:buFont typeface="Arial" charset="0"/>
              <a:buChar char="•"/>
            </a:pPr>
            <a:r>
              <a:rPr lang="en-US" sz="2500" dirty="0"/>
              <a:t>Homework 2: Regression </a:t>
            </a:r>
            <a:r>
              <a:rPr lang="en-US" sz="2500" dirty="0" err="1"/>
              <a:t>kNN</a:t>
            </a:r>
            <a:r>
              <a:rPr lang="en-US" sz="2500" dirty="0"/>
              <a:t> and </a:t>
            </a:r>
            <a:r>
              <a:rPr lang="en-US" sz="2500" dirty="0" err="1"/>
              <a:t>LinReg</a:t>
            </a:r>
            <a:endParaRPr lang="en-US" sz="2500" dirty="0"/>
          </a:p>
          <a:p>
            <a:pPr marL="457200" indent="-457200">
              <a:spcAft>
                <a:spcPts val="600"/>
              </a:spcAft>
              <a:buFont typeface="Arial" charset="0"/>
              <a:buChar char="•"/>
            </a:pPr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Homework 3:</a:t>
            </a:r>
            <a:r>
              <a:rPr lang="en-US" sz="2500" dirty="0">
                <a:solidFill>
                  <a:srgbClr val="C00000"/>
                </a:solidFill>
              </a:rPr>
              <a:t>  </a:t>
            </a:r>
            <a:r>
              <a:rPr lang="en-US" sz="2500" dirty="0"/>
              <a:t>Multi-regression, polynomial </a:t>
            </a:r>
            <a:r>
              <a:rPr lang="en-US" sz="2500" dirty="0" err="1"/>
              <a:t>reg</a:t>
            </a:r>
            <a:r>
              <a:rPr lang="en-US" sz="2500" dirty="0"/>
              <a:t> and model selection </a:t>
            </a:r>
          </a:p>
          <a:p>
            <a:pPr marL="457200" indent="-457200">
              <a:spcAft>
                <a:spcPts val="600"/>
              </a:spcAft>
              <a:buFont typeface="Arial" charset="0"/>
              <a:buChar char="•"/>
            </a:pPr>
            <a:r>
              <a:rPr lang="en-US" sz="2500" dirty="0">
                <a:solidFill>
                  <a:srgbClr val="C00000"/>
                </a:solidFill>
              </a:rPr>
              <a:t>Homework 4*: Log Reg</a:t>
            </a:r>
          </a:p>
          <a:p>
            <a:pPr marL="457200" indent="-457200">
              <a:spcAft>
                <a:spcPts val="600"/>
              </a:spcAft>
              <a:buFont typeface="Arial" charset="0"/>
              <a:buChar char="•"/>
            </a:pPr>
            <a:r>
              <a:rPr lang="en-US" sz="2500" dirty="0"/>
              <a:t>Homework 5: PCA and ethics</a:t>
            </a:r>
          </a:p>
          <a:p>
            <a:pPr marL="457200" indent="-457200">
              <a:spcAft>
                <a:spcPts val="600"/>
              </a:spcAft>
              <a:buFont typeface="Arial" charset="0"/>
              <a:buChar char="•"/>
            </a:pPr>
            <a:r>
              <a:rPr lang="en-US" sz="2500" dirty="0"/>
              <a:t>Homework 6: Random Forest, Boosting and Neural Networks</a:t>
            </a:r>
          </a:p>
          <a:p>
            <a:pPr marL="457200" indent="-457200">
              <a:spcAft>
                <a:spcPts val="600"/>
              </a:spcAft>
              <a:buFont typeface="Arial" charset="0"/>
              <a:buChar char="•"/>
            </a:pPr>
            <a:r>
              <a:rPr lang="en-US" sz="2500" dirty="0">
                <a:solidFill>
                  <a:srgbClr val="C00000"/>
                </a:solidFill>
              </a:rPr>
              <a:t>Homework 7*: Neural Networks</a:t>
            </a:r>
          </a:p>
          <a:p>
            <a:pPr marL="457200" indent="-457200">
              <a:spcAft>
                <a:spcPts val="600"/>
              </a:spcAft>
              <a:buFont typeface="Arial" charset="0"/>
              <a:buChar char="•"/>
            </a:pPr>
            <a:r>
              <a:rPr lang="en-US" sz="2500" dirty="0"/>
              <a:t>Homework 8: Ethics and model </a:t>
            </a:r>
            <a:r>
              <a:rPr lang="en-US" sz="2500" dirty="0" err="1"/>
              <a:t>interpetation</a:t>
            </a:r>
            <a:endParaRPr lang="en-US" sz="2500" dirty="0"/>
          </a:p>
          <a:p>
            <a:pPr marL="457200" indent="-457200">
              <a:spcAft>
                <a:spcPts val="600"/>
              </a:spcAft>
              <a:buFont typeface="Arial" charset="0"/>
              <a:buChar char="•"/>
            </a:pPr>
            <a:endParaRPr lang="en-US" sz="25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72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Homework(s)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4" y="1105188"/>
            <a:ext cx="11009293" cy="3692280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sz="2400" dirty="0"/>
              <a:t>You are encouraged but not required to submit in pairs, except homework 4 and homework 7, which you must work individually. </a:t>
            </a:r>
          </a:p>
          <a:p>
            <a:pPr>
              <a:spcAft>
                <a:spcPts val="1200"/>
              </a:spcAft>
            </a:pPr>
            <a:r>
              <a:rPr lang="en-US" sz="2400" dirty="0"/>
              <a:t>We will be using the Groups function in Canvas to do this, details to be announced later.</a:t>
            </a:r>
          </a:p>
          <a:p>
            <a:pPr>
              <a:spcAft>
                <a:spcPts val="1200"/>
              </a:spcAft>
            </a:pPr>
            <a:r>
              <a:rPr lang="en-US" sz="2400" dirty="0"/>
              <a:t>All homework are </a:t>
            </a:r>
            <a:r>
              <a:rPr lang="en-US" sz="2400" b="1" dirty="0"/>
              <a:t>due 11:59 pm Wednesdays, </a:t>
            </a:r>
            <a:r>
              <a:rPr lang="en-US" sz="2400" dirty="0"/>
              <a:t>and homework will be released on Wednesdays.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9690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4" y="1105188"/>
            <a:ext cx="11009293" cy="2111143"/>
          </a:xfrm>
        </p:spPr>
        <p:txBody>
          <a:bodyPr/>
          <a:lstStyle/>
          <a:p>
            <a:r>
              <a:rPr lang="en-US" dirty="0"/>
              <a:t>There will be a final group project (2-4 students) due during exams period.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We will provide 7 pre-defined projects which you could use for your final project.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In some very special cases you can use your own (public) data set and your own project definition (to be approved by the instructors)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Project topics will be announced September 10</a:t>
            </a:r>
            <a:r>
              <a:rPr lang="en-US" baseline="30000" dirty="0"/>
              <a:t>th</a:t>
            </a:r>
            <a:r>
              <a:rPr lang="en-US" dirty="0"/>
              <a:t>. </a:t>
            </a:r>
          </a:p>
          <a:p>
            <a:pPr marL="342900" indent="-342900">
              <a:buFont typeface="Arial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07117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</a:t>
            </a:r>
            <a:br>
              <a:rPr lang="en-US" dirty="0"/>
            </a:b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30238" y="1104900"/>
            <a:ext cx="11358562" cy="4589318"/>
          </a:xfrm>
        </p:spPr>
        <p:txBody>
          <a:bodyPr/>
          <a:lstStyle/>
          <a:p>
            <a:r>
              <a:rPr lang="en-US" sz="2400" dirty="0"/>
              <a:t>The process to get help is:</a:t>
            </a:r>
          </a:p>
          <a:p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Post the question in Ed, and hopefully, your peers will answer. We monitor the posts, and we will respond within 8 hours from the posting time.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Attend the Office Hours; this is the best way to get help.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For private matters, send an email to the Helpline: </a:t>
            </a:r>
            <a:r>
              <a:rPr lang="en-US" sz="2400" b="1" dirty="0">
                <a:hlinkClick r:id="rId2"/>
              </a:rPr>
              <a:t>cs109a2020@gmail.com</a:t>
            </a:r>
            <a:r>
              <a:rPr lang="en-US" sz="2400" b="1" dirty="0"/>
              <a:t>. </a:t>
            </a:r>
            <a:r>
              <a:rPr lang="en-US" sz="2400" dirty="0"/>
              <a:t>All the instructors and TFs monitor the Helpline.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For personal matters, send an email to </a:t>
            </a:r>
            <a:r>
              <a:rPr lang="en-US" sz="2400" dirty="0" err="1"/>
              <a:t>Pavlos</a:t>
            </a:r>
            <a:r>
              <a:rPr lang="en-US" sz="2400" dirty="0"/>
              <a:t>, Kevin, and Chris.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sz="2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Sundays will be slow days, so please be patient! </a:t>
            </a:r>
          </a:p>
          <a:p>
            <a:pPr>
              <a:spcAft>
                <a:spcPts val="1200"/>
              </a:spcAft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82197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886602" y="107921"/>
            <a:ext cx="10972800" cy="767276"/>
          </a:xfrm>
        </p:spPr>
        <p:txBody>
          <a:bodyPr/>
          <a:lstStyle/>
          <a:p>
            <a:r>
              <a:rPr lang="en-US" dirty="0"/>
              <a:t>Tools for the course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44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1879226-C9F8-934E-8BA6-E55D5DA96B57}"/>
              </a:ext>
            </a:extLst>
          </p:cNvPr>
          <p:cNvGrpSpPr/>
          <p:nvPr/>
        </p:nvGrpSpPr>
        <p:grpSpPr>
          <a:xfrm>
            <a:off x="20254" y="676405"/>
            <a:ext cx="4081470" cy="5196911"/>
            <a:chOff x="314494" y="874530"/>
            <a:chExt cx="4470400" cy="505011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AB10497-A010-A845-BA76-01233932C28E}"/>
                </a:ext>
              </a:extLst>
            </p:cNvPr>
            <p:cNvGrpSpPr/>
            <p:nvPr/>
          </p:nvGrpSpPr>
          <p:grpSpPr>
            <a:xfrm>
              <a:off x="314494" y="1431346"/>
              <a:ext cx="4470400" cy="4493294"/>
              <a:chOff x="289442" y="1093143"/>
              <a:chExt cx="4470400" cy="4493294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852100F9-39E4-C24A-BE69-39A4790B49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89442" y="1093143"/>
                <a:ext cx="4470400" cy="3441279"/>
              </a:xfrm>
              <a:prstGeom prst="rect">
                <a:avLst/>
              </a:prstGeom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8A64111-8B27-2E4E-9C90-8116626960C7}"/>
                  </a:ext>
                </a:extLst>
              </p:cNvPr>
              <p:cNvSpPr txBox="1"/>
              <p:nvPr/>
            </p:nvSpPr>
            <p:spPr>
              <a:xfrm>
                <a:off x="484339" y="4599464"/>
                <a:ext cx="2762155" cy="98697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arla" pitchFamily="2" charset="0"/>
                  </a:rPr>
                  <a:t>Syllabus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arla" pitchFamily="2" charset="0"/>
                  </a:rPr>
                  <a:t>Calendar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arla" pitchFamily="2" charset="0"/>
                  </a:rPr>
                  <a:t>Link to materials</a:t>
                </a:r>
              </a:p>
            </p:txBody>
          </p:sp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780A147A-BF55-3840-AB52-FFB8D72403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7178" y="1330891"/>
                <a:ext cx="3657600" cy="2743200"/>
              </a:xfrm>
              <a:prstGeom prst="rect">
                <a:avLst/>
              </a:prstGeom>
            </p:spPr>
          </p:pic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139EC7-D372-EE46-ABEF-FE6B8AC229E7}"/>
                </a:ext>
              </a:extLst>
            </p:cNvPr>
            <p:cNvSpPr txBox="1"/>
            <p:nvPr/>
          </p:nvSpPr>
          <p:spPr>
            <a:xfrm>
              <a:off x="1272555" y="874530"/>
              <a:ext cx="156004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Karla" pitchFamily="2" charset="0"/>
                </a:rPr>
                <a:t>Web page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CD3F2E1-3DDD-CE4E-8255-F15D7F129CE3}"/>
              </a:ext>
            </a:extLst>
          </p:cNvPr>
          <p:cNvGrpSpPr/>
          <p:nvPr/>
        </p:nvGrpSpPr>
        <p:grpSpPr>
          <a:xfrm>
            <a:off x="4026568" y="640435"/>
            <a:ext cx="4298224" cy="5753476"/>
            <a:chOff x="4930582" y="850807"/>
            <a:chExt cx="4470400" cy="5513079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74AFB139-6451-2040-9C97-196DB05145F1}"/>
                </a:ext>
              </a:extLst>
            </p:cNvPr>
            <p:cNvGrpSpPr/>
            <p:nvPr/>
          </p:nvGrpSpPr>
          <p:grpSpPr>
            <a:xfrm>
              <a:off x="4930582" y="1431346"/>
              <a:ext cx="4470400" cy="4932540"/>
              <a:chOff x="289442" y="1093143"/>
              <a:chExt cx="4470400" cy="4932540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6B5183D7-9BDA-8247-A5F2-08F205E45A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89442" y="1093143"/>
                <a:ext cx="4470400" cy="3441279"/>
              </a:xfrm>
              <a:prstGeom prst="rect">
                <a:avLst/>
              </a:prstGeom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E0D87E1-7112-7A46-8CE0-DF2B8B3B0E51}"/>
                  </a:ext>
                </a:extLst>
              </p:cNvPr>
              <p:cNvSpPr txBox="1"/>
              <p:nvPr/>
            </p:nvSpPr>
            <p:spPr>
              <a:xfrm>
                <a:off x="468089" y="4462624"/>
                <a:ext cx="3221394" cy="156305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arla" pitchFamily="2" charset="0"/>
                  </a:rPr>
                  <a:t>Forum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arla" pitchFamily="2" charset="0"/>
                  </a:rPr>
                  <a:t>Quizzes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arla" pitchFamily="2" charset="0"/>
                  </a:rPr>
                  <a:t>Reading assignments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arla" pitchFamily="2" charset="0"/>
                  </a:rPr>
                  <a:t>Hands on exercises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arla" pitchFamily="2" charset="0"/>
                  </a:rPr>
                  <a:t>Links to lectures</a:t>
                </a:r>
              </a:p>
            </p:txBody>
          </p:sp>
        </p:grp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A44BF679-A5A6-FF46-86D0-AC16E7AFEB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13162" y="1669094"/>
              <a:ext cx="3657600" cy="2902906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590259A-E3D2-A842-A3CD-A543FEBE0D23}"/>
                </a:ext>
              </a:extLst>
            </p:cNvPr>
            <p:cNvSpPr txBox="1"/>
            <p:nvPr/>
          </p:nvSpPr>
          <p:spPr>
            <a:xfrm>
              <a:off x="6178577" y="850807"/>
              <a:ext cx="12506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>
                  <a:solidFill>
                    <a:schemeClr val="tx2">
                      <a:lumMod val="60000"/>
                      <a:lumOff val="40000"/>
                    </a:schemeClr>
                  </a:solidFill>
                  <a:latin typeface="Karla" pitchFamily="2" charset="0"/>
                </a:rPr>
                <a:t>edstem</a:t>
              </a:r>
              <a:endParaRPr lang="en-US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Karla" pitchFamily="2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4E9ECDC-9140-B54E-B868-067109BB4C3A}"/>
              </a:ext>
            </a:extLst>
          </p:cNvPr>
          <p:cNvGrpSpPr/>
          <p:nvPr/>
        </p:nvGrpSpPr>
        <p:grpSpPr>
          <a:xfrm>
            <a:off x="8261337" y="640435"/>
            <a:ext cx="3986180" cy="4825908"/>
            <a:chOff x="4930582" y="850807"/>
            <a:chExt cx="4470400" cy="4629027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F940EEEE-1863-BC43-9DF6-807278153961}"/>
                </a:ext>
              </a:extLst>
            </p:cNvPr>
            <p:cNvGrpSpPr/>
            <p:nvPr/>
          </p:nvGrpSpPr>
          <p:grpSpPr>
            <a:xfrm>
              <a:off x="4930582" y="1431346"/>
              <a:ext cx="4470400" cy="4048488"/>
              <a:chOff x="289442" y="1093143"/>
              <a:chExt cx="4470400" cy="4048488"/>
            </a:xfrm>
          </p:grpSpPr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4ED654A0-4A6B-F547-8417-0AD4BEA00DA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89442" y="1093143"/>
                <a:ext cx="4470400" cy="3441279"/>
              </a:xfrm>
              <a:prstGeom prst="rect">
                <a:avLst/>
              </a:prstGeom>
            </p:spPr>
          </p:pic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2DC482A5-9C13-E845-AB69-B8AA586A6E7F}"/>
                  </a:ext>
                </a:extLst>
              </p:cNvPr>
              <p:cNvSpPr txBox="1"/>
              <p:nvPr/>
            </p:nvSpPr>
            <p:spPr>
              <a:xfrm>
                <a:off x="468088" y="4462624"/>
                <a:ext cx="1997635" cy="6790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arla" pitchFamily="2" charset="0"/>
                  </a:rPr>
                  <a:t>Homework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arla" pitchFamily="2" charset="0"/>
                  </a:rPr>
                  <a:t>Grades</a:t>
                </a:r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097BB2-2B71-8B46-91E4-5148D4E8A4EC}"/>
                </a:ext>
              </a:extLst>
            </p:cNvPr>
            <p:cNvSpPr txBox="1"/>
            <p:nvPr/>
          </p:nvSpPr>
          <p:spPr>
            <a:xfrm>
              <a:off x="6178577" y="850807"/>
              <a:ext cx="1372026" cy="442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Karla" pitchFamily="2" charset="0"/>
                </a:rPr>
                <a:t>Canvas</a:t>
              </a: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DAC07282-336A-F54E-8D67-398B213A87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0633" y="1478119"/>
            <a:ext cx="3542708" cy="3136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22136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84F73-DC24-6648-8B9D-52199E110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Misc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BC6D11-F1A9-274D-8B8A-ACD703BC7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45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D6CB06-39ED-E148-BC94-D75214ED1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2496" y="1100735"/>
            <a:ext cx="10327008" cy="501675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u="sng" dirty="0"/>
              <a:t>Video release form:</a:t>
            </a:r>
            <a:br>
              <a:rPr lang="en-US" sz="2000" dirty="0"/>
            </a:br>
            <a:r>
              <a:rPr lang="en-US" sz="2000" dirty="0">
                <a:hlinkClick r:id="rId2"/>
              </a:rPr>
              <a:t>https://canvas.harvard.edu/courses/74056/quizzes/182045</a:t>
            </a:r>
            <a:endParaRPr lang="en-US" sz="2000" dirty="0"/>
          </a:p>
          <a:p>
            <a:endParaRPr lang="en-US" sz="2000" dirty="0"/>
          </a:p>
          <a:p>
            <a:r>
              <a:rPr lang="en-US" sz="2000" u="sng" dirty="0"/>
              <a:t>Backup plan if zoom dies: </a:t>
            </a:r>
          </a:p>
          <a:p>
            <a:r>
              <a:rPr lang="en-US" sz="2000" dirty="0"/>
              <a:t>We will do lecture the next lecture (A or B). If it’s still not up by then, we will record and upload to canvas. </a:t>
            </a:r>
          </a:p>
          <a:p>
            <a:endParaRPr lang="en-US" sz="2000" dirty="0"/>
          </a:p>
          <a:p>
            <a:r>
              <a:rPr lang="en-US" sz="2000" u="sng" dirty="0"/>
              <a:t>Forming groups: </a:t>
            </a:r>
          </a:p>
          <a:p>
            <a:r>
              <a:rPr lang="en-US" sz="2000" dirty="0">
                <a:hlinkClick r:id="rId3"/>
              </a:rPr>
              <a:t>https://docs.google.com/forms/d/e/1FAIpQLSfIsQyxdCwUCbJmyWyotp30anrKsuGHfIHt-DQEKMnK8iE4TA/viewform</a:t>
            </a:r>
            <a:endParaRPr lang="en-US" sz="2000" dirty="0"/>
          </a:p>
          <a:p>
            <a:endParaRPr lang="en-US" sz="2000" dirty="0"/>
          </a:p>
          <a:p>
            <a:r>
              <a:rPr lang="en-US" sz="2000" u="sng" dirty="0"/>
              <a:t>Study breaks:</a:t>
            </a:r>
            <a:br>
              <a:rPr lang="en-US" sz="2000" dirty="0"/>
            </a:br>
            <a:r>
              <a:rPr lang="en-US" sz="2000" dirty="0"/>
              <a:t>Thurs 9/10 @8:30pm &amp; Fri 9/11 @10:15am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533255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A72D67-B965-6746-A7B6-B40F9C514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6AAA-7C75-FB4B-8EA1-06B22787237D}" type="slidenum">
              <a:rPr lang="en-US" smtClean="0"/>
              <a:t>46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521EF4C-4F81-824D-AF0E-E32628D48545}"/>
              </a:ext>
            </a:extLst>
          </p:cNvPr>
          <p:cNvSpPr txBox="1">
            <a:spLocks/>
          </p:cNvSpPr>
          <p:nvPr/>
        </p:nvSpPr>
        <p:spPr>
          <a:xfrm>
            <a:off x="609600" y="4536100"/>
            <a:ext cx="10972800" cy="767276"/>
          </a:xfrm>
          <a:prstGeom prst="rect">
            <a:avLst/>
          </a:prstGeom>
        </p:spPr>
        <p:txBody>
          <a:bodyPr/>
          <a:lstStyle>
            <a:lvl1pPr algn="ctr" defTabSz="457182" rtl="0" eaLnBrk="1" latinLnBrk="0" hangingPunct="1">
              <a:spcBef>
                <a:spcPct val="0"/>
              </a:spcBef>
              <a:buNone/>
              <a:defRPr sz="3200" kern="1200" baseline="0">
                <a:solidFill>
                  <a:schemeClr val="tx1"/>
                </a:solidFill>
                <a:latin typeface="Karla"/>
                <a:ea typeface="+mj-ea"/>
                <a:cs typeface="Karla"/>
              </a:defRPr>
            </a:lvl1pPr>
          </a:lstStyle>
          <a:p>
            <a:r>
              <a:rPr lang="en-US" dirty="0"/>
              <a:t>Breakout rooms and in-class exercises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E11EA6D1-244E-924F-8845-59FFD527D8A6}"/>
                  </a:ext>
                </a:extLst>
              </p14:cNvPr>
              <p14:cNvContentPartPr/>
              <p14:nvPr/>
            </p14:nvContentPartPr>
            <p14:xfrm>
              <a:off x="7014960" y="3767760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E11EA6D1-244E-924F-8845-59FFD527D8A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05600" y="3758400"/>
                <a:ext cx="19080" cy="1908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B8694352-1B02-104A-A3E5-57EA7283F77E}"/>
              </a:ext>
            </a:extLst>
          </p:cNvPr>
          <p:cNvSpPr txBox="1"/>
          <p:nvPr/>
        </p:nvSpPr>
        <p:spPr>
          <a:xfrm>
            <a:off x="726142" y="5460532"/>
            <a:ext cx="454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Some students are having issues with Safari. </a:t>
            </a:r>
          </a:p>
        </p:txBody>
      </p:sp>
    </p:spTree>
    <p:extLst>
      <p:ext uri="{BB962C8B-B14F-4D97-AF65-F5344CB8AC3E}">
        <p14:creationId xmlns:p14="http://schemas.microsoft.com/office/powerpoint/2010/main" val="347538105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Inspirations for Data </a:t>
            </a:r>
            <a:r>
              <a:rPr lang="en-US" dirty="0" err="1"/>
              <a:t>Viz</a:t>
            </a:r>
            <a:r>
              <a:rPr lang="en-US" dirty="0"/>
              <a:t>/Exploration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4" y="1177758"/>
            <a:ext cx="4955687" cy="5087118"/>
          </a:xfrm>
        </p:spPr>
        <p:txBody>
          <a:bodyPr/>
          <a:lstStyle/>
          <a:p>
            <a:r>
              <a:rPr lang="en-US" sz="2400" dirty="0"/>
              <a:t>So how well did we do in formulating creative hypotheses and manipulating the data for answers?</a:t>
            </a:r>
          </a:p>
          <a:p>
            <a:endParaRPr lang="en-US" sz="2400" dirty="0"/>
          </a:p>
          <a:p>
            <a:r>
              <a:rPr lang="en-US" sz="2400" dirty="0"/>
              <a:t>Check out the winners of the </a:t>
            </a:r>
            <a:r>
              <a:rPr lang="en-US" sz="2400" dirty="0" err="1"/>
              <a:t>Hubway</a:t>
            </a:r>
            <a:r>
              <a:rPr lang="en-US" sz="2400" dirty="0"/>
              <a:t> Challenge:</a:t>
            </a:r>
          </a:p>
          <a:p>
            <a:endParaRPr lang="en-US" sz="2400" dirty="0"/>
          </a:p>
          <a:p>
            <a:r>
              <a:rPr lang="en-US" sz="2400" b="1" dirty="0"/>
              <a:t>http://</a:t>
            </a:r>
            <a:r>
              <a:rPr lang="en-US" sz="2400" b="1" dirty="0" err="1"/>
              <a:t>hubwaydatachallenge.org</a:t>
            </a:r>
            <a:endParaRPr lang="en-US" sz="2400" b="1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47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3E5531-EA91-EC4C-9D92-46E8C7652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983807"/>
            <a:ext cx="5680515" cy="4829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22532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07EFA104-8E82-EA4B-B070-F6D70B77B6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311608-8245-3C48-B9FF-4556828F9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48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969C504-F61B-214D-B8D4-25D7668112F2}"/>
              </a:ext>
            </a:extLst>
          </p:cNvPr>
          <p:cNvSpPr/>
          <p:nvPr/>
        </p:nvSpPr>
        <p:spPr>
          <a:xfrm>
            <a:off x="674913" y="638967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i="1" dirty="0">
                <a:solidFill>
                  <a:srgbClr val="343746"/>
                </a:solidFill>
                <a:latin typeface="et-book"/>
              </a:rPr>
              <a:t>Statistics. Math. Computer Science. Physics. Long ago, the four disciplines lived together in harmony. Then, everything changed when the Computer Science attacked. Only a master of all four elements, could stop them, but when the world needed it most, it was not invented. A few years ago the world discovered the new master, a scientist called data scientist, a master of all four elements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49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 I love data science? </a:t>
            </a:r>
          </a:p>
          <a:p>
            <a:r>
              <a:rPr lang="en-US" dirty="0"/>
              <a:t>	</a:t>
            </a:r>
          </a:p>
          <a:p>
            <a:r>
              <a:rPr lang="en-US" dirty="0"/>
              <a:t>Why are you here?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157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Memes 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1A010A-DF01-1242-862E-20D9989610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280" y="983807"/>
            <a:ext cx="7296478" cy="5118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207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you here?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348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data science?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80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little bit of history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826908"/>
      </p:ext>
    </p:extLst>
  </p:cSld>
  <p:clrMapOvr>
    <a:masterClrMapping/>
  </p:clrMapOvr>
</p:sld>
</file>

<file path=ppt/theme/theme1.xml><?xml version="1.0" encoding="utf-8"?>
<a:theme xmlns:a="http://schemas.openxmlformats.org/drawingml/2006/main" name="GEC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EE3F4256-57BA-4E45-A16C-7FF03EA64AD5}" vid="{8FDA9A5F-BD2F-2E4D-B6B1-DDFA3E9D3C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CS109a_template</Template>
  <TotalTime>3033</TotalTime>
  <Words>2115</Words>
  <Application>Microsoft Macintosh PowerPoint</Application>
  <PresentationFormat>Widescreen</PresentationFormat>
  <Paragraphs>397</Paragraphs>
  <Slides>48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5" baseType="lpstr">
      <vt:lpstr>Arial</vt:lpstr>
      <vt:lpstr>Avenir Roman</vt:lpstr>
      <vt:lpstr>Calibri</vt:lpstr>
      <vt:lpstr>et-book</vt:lpstr>
      <vt:lpstr>Karla</vt:lpstr>
      <vt:lpstr>Noteworthy Light</vt:lpstr>
      <vt:lpstr>GEC_template</vt:lpstr>
      <vt:lpstr>Lecture #1: Introduction to CS109A aka STAT121A, AC209A, CSCIE-109A </vt:lpstr>
      <vt:lpstr>Lecture Outline</vt:lpstr>
      <vt:lpstr>Why?</vt:lpstr>
      <vt:lpstr>Why?</vt:lpstr>
      <vt:lpstr>Why?</vt:lpstr>
      <vt:lpstr>Memes ! </vt:lpstr>
      <vt:lpstr>Why?</vt:lpstr>
      <vt:lpstr>What is data science?</vt:lpstr>
      <vt:lpstr>A little bit of history</vt:lpstr>
      <vt:lpstr>History</vt:lpstr>
      <vt:lpstr>History (cont)</vt:lpstr>
      <vt:lpstr>History (cont)</vt:lpstr>
      <vt:lpstr>History (cont)</vt:lpstr>
      <vt:lpstr>History (cont)</vt:lpstr>
      <vt:lpstr>History (cont)</vt:lpstr>
      <vt:lpstr>The Potential of Data Science</vt:lpstr>
      <vt:lpstr>The Potential of Data Science</vt:lpstr>
      <vt:lpstr>What?</vt:lpstr>
      <vt:lpstr>What?</vt:lpstr>
      <vt:lpstr>What?</vt:lpstr>
      <vt:lpstr>What?</vt:lpstr>
      <vt:lpstr>What?</vt:lpstr>
      <vt:lpstr>What?</vt:lpstr>
      <vt:lpstr>What?</vt:lpstr>
      <vt:lpstr>Goal of the course</vt:lpstr>
      <vt:lpstr>PowerPoint Presentation</vt:lpstr>
      <vt:lpstr>   CS109B</vt:lpstr>
      <vt:lpstr>Not an exclusive list </vt:lpstr>
      <vt:lpstr>Who?  Instructors</vt:lpstr>
      <vt:lpstr>Who?</vt:lpstr>
      <vt:lpstr>Who? Teaching Fellows</vt:lpstr>
      <vt:lpstr>Course Components</vt:lpstr>
      <vt:lpstr>Lectures,  Advanced Sections, Sections and Office Hours</vt:lpstr>
      <vt:lpstr>PowerPoint Presentation</vt:lpstr>
      <vt:lpstr>Advanced Sections, Sections and Office Hours</vt:lpstr>
      <vt:lpstr>Advanced Sections topics</vt:lpstr>
      <vt:lpstr>Office Hours</vt:lpstr>
      <vt:lpstr>Assignments</vt:lpstr>
      <vt:lpstr>Four Graded Components</vt:lpstr>
      <vt:lpstr>Homework(s) </vt:lpstr>
      <vt:lpstr>Homework(s) </vt:lpstr>
      <vt:lpstr>Final Project</vt:lpstr>
      <vt:lpstr>Help </vt:lpstr>
      <vt:lpstr>Tools for the course  </vt:lpstr>
      <vt:lpstr>Misc</vt:lpstr>
      <vt:lpstr>PowerPoint Presentation</vt:lpstr>
      <vt:lpstr>Inspirations for Data Viz/Exploration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Protopapas, Pavlos</cp:lastModifiedBy>
  <cp:revision>260</cp:revision>
  <cp:lastPrinted>2018-06-25T15:52:14Z</cp:lastPrinted>
  <dcterms:created xsi:type="dcterms:W3CDTF">2018-06-24T22:03:35Z</dcterms:created>
  <dcterms:modified xsi:type="dcterms:W3CDTF">2020-09-02T23:45:54Z</dcterms:modified>
</cp:coreProperties>
</file>

<file path=docProps/thumbnail.jpeg>
</file>